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60" r:id="rId3"/>
    <p:sldId id="258" r:id="rId4"/>
    <p:sldId id="267" r:id="rId5"/>
    <p:sldId id="259" r:id="rId6"/>
    <p:sldId id="261" r:id="rId7"/>
    <p:sldId id="287" r:id="rId8"/>
    <p:sldId id="288" r:id="rId9"/>
    <p:sldId id="289" r:id="rId10"/>
    <p:sldId id="286" r:id="rId11"/>
    <p:sldId id="262" r:id="rId12"/>
    <p:sldId id="265" r:id="rId13"/>
    <p:sldId id="266" r:id="rId14"/>
    <p:sldId id="268" r:id="rId15"/>
    <p:sldId id="277" r:id="rId16"/>
    <p:sldId id="278" r:id="rId17"/>
    <p:sldId id="279" r:id="rId18"/>
    <p:sldId id="270" r:id="rId19"/>
    <p:sldId id="271" r:id="rId20"/>
    <p:sldId id="269" r:id="rId21"/>
    <p:sldId id="272" r:id="rId22"/>
    <p:sldId id="273" r:id="rId23"/>
    <p:sldId id="274" r:id="rId24"/>
    <p:sldId id="275" r:id="rId25"/>
    <p:sldId id="276" r:id="rId26"/>
    <p:sldId id="280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44"/>
    <a:srgbClr val="FFD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3216" y="-776"/>
      </p:cViewPr>
      <p:guideLst>
        <p:guide orient="horz" pos="2496"/>
        <p:guide pos="40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3E872-E76E-1D4C-9E53-766EDBF1E6D8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471A3-964D-1D40-BCB3-A75CDAC3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53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33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43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solidFill>
          <a:srgbClr val="002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5680" y="5348884"/>
            <a:ext cx="1328291" cy="1328291"/>
          </a:xfrm>
          <a:prstGeom prst="rect">
            <a:avLst/>
          </a:prstGeom>
          <a:ln w="12700">
            <a:round/>
          </a:ln>
        </p:spPr>
      </p:pic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857250" y="285749"/>
            <a:ext cx="7429500" cy="314325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069843890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8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3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4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4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8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2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EEB21-F460-A744-BF8C-DE8E73FC58F1}" type="datetimeFigureOut">
              <a:rPr lang="en-US" smtClean="0"/>
              <a:t>10/09/2015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0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9.JPEG"/><Relationship Id="rId15" Type="http://schemas.openxmlformats.org/officeDocument/2006/relationships/image" Target="../media/image20.JPEG"/><Relationship Id="rId16" Type="http://schemas.openxmlformats.org/officeDocument/2006/relationships/image" Target="../media/image21.JPEG"/><Relationship Id="rId17" Type="http://schemas.openxmlformats.org/officeDocument/2006/relationships/image" Target="../media/image22.JPEG"/><Relationship Id="rId18" Type="http://schemas.openxmlformats.org/officeDocument/2006/relationships/image" Target="../media/image23.JPEG"/><Relationship Id="rId19" Type="http://schemas.openxmlformats.org/officeDocument/2006/relationships/image" Target="../media/image24.JPEG"/><Relationship Id="rId30" Type="http://schemas.openxmlformats.org/officeDocument/2006/relationships/image" Target="../media/image35.JPEG"/><Relationship Id="rId31" Type="http://schemas.openxmlformats.org/officeDocument/2006/relationships/image" Target="../media/image36.JPEG"/><Relationship Id="rId32" Type="http://schemas.openxmlformats.org/officeDocument/2006/relationships/image" Target="../media/image37.JPEG"/><Relationship Id="rId33" Type="http://schemas.openxmlformats.org/officeDocument/2006/relationships/image" Target="../media/image38.JPEG"/><Relationship Id="rId34" Type="http://schemas.openxmlformats.org/officeDocument/2006/relationships/image" Target="../media/image39.JPEG"/><Relationship Id="rId35" Type="http://schemas.openxmlformats.org/officeDocument/2006/relationships/image" Target="../media/image40.JPEG"/><Relationship Id="rId36" Type="http://schemas.openxmlformats.org/officeDocument/2006/relationships/image" Target="../media/image41.JPEG"/><Relationship Id="rId37" Type="http://schemas.openxmlformats.org/officeDocument/2006/relationships/image" Target="../media/image42.JPEG"/><Relationship Id="rId38" Type="http://schemas.openxmlformats.org/officeDocument/2006/relationships/image" Target="../media/image43.JPEG"/><Relationship Id="rId39" Type="http://schemas.openxmlformats.org/officeDocument/2006/relationships/image" Target="../media/image44.JPEG"/><Relationship Id="rId50" Type="http://schemas.openxmlformats.org/officeDocument/2006/relationships/image" Target="../media/image55.JPEG"/><Relationship Id="rId51" Type="http://schemas.openxmlformats.org/officeDocument/2006/relationships/image" Target="../media/image56.JPEG"/><Relationship Id="rId52" Type="http://schemas.openxmlformats.org/officeDocument/2006/relationships/image" Target="../media/image57.JPEG"/><Relationship Id="rId53" Type="http://schemas.openxmlformats.org/officeDocument/2006/relationships/image" Target="../media/image58.JPEG"/><Relationship Id="rId54" Type="http://schemas.openxmlformats.org/officeDocument/2006/relationships/image" Target="../media/image59.JPEG"/><Relationship Id="rId55" Type="http://schemas.openxmlformats.org/officeDocument/2006/relationships/image" Target="../media/image60.JPEG"/><Relationship Id="rId56" Type="http://schemas.openxmlformats.org/officeDocument/2006/relationships/image" Target="../media/image61.JPEG"/><Relationship Id="rId57" Type="http://schemas.openxmlformats.org/officeDocument/2006/relationships/image" Target="../media/image62.JPEG"/><Relationship Id="rId58" Type="http://schemas.openxmlformats.org/officeDocument/2006/relationships/image" Target="../media/image63.JPEG"/><Relationship Id="rId59" Type="http://schemas.openxmlformats.org/officeDocument/2006/relationships/image" Target="../media/image64.JPEG"/><Relationship Id="rId70" Type="http://schemas.openxmlformats.org/officeDocument/2006/relationships/image" Target="../media/image75.JPEG"/><Relationship Id="rId71" Type="http://schemas.openxmlformats.org/officeDocument/2006/relationships/image" Target="../media/image76.JPEG"/><Relationship Id="rId72" Type="http://schemas.openxmlformats.org/officeDocument/2006/relationships/image" Target="../media/image77.JPEG"/><Relationship Id="rId73" Type="http://schemas.openxmlformats.org/officeDocument/2006/relationships/image" Target="../media/image78.JPEG"/><Relationship Id="rId74" Type="http://schemas.openxmlformats.org/officeDocument/2006/relationships/image" Target="../media/image79.JPEG"/><Relationship Id="rId75" Type="http://schemas.openxmlformats.org/officeDocument/2006/relationships/image" Target="../media/image80.JPEG"/><Relationship Id="rId76" Type="http://schemas.openxmlformats.org/officeDocument/2006/relationships/image" Target="../media/image81.JPEG"/><Relationship Id="rId77" Type="http://schemas.openxmlformats.org/officeDocument/2006/relationships/image" Target="../media/image82.JPEG"/><Relationship Id="rId78" Type="http://schemas.openxmlformats.org/officeDocument/2006/relationships/image" Target="../media/image83.JPEG"/><Relationship Id="rId79" Type="http://schemas.openxmlformats.org/officeDocument/2006/relationships/image" Target="../media/image84.JPEG"/><Relationship Id="rId20" Type="http://schemas.openxmlformats.org/officeDocument/2006/relationships/image" Target="../media/image25.JPEG"/><Relationship Id="rId21" Type="http://schemas.openxmlformats.org/officeDocument/2006/relationships/image" Target="../media/image26.JPEG"/><Relationship Id="rId22" Type="http://schemas.openxmlformats.org/officeDocument/2006/relationships/image" Target="../media/image27.JPEG"/><Relationship Id="rId23" Type="http://schemas.openxmlformats.org/officeDocument/2006/relationships/image" Target="../media/image28.JPEG"/><Relationship Id="rId24" Type="http://schemas.openxmlformats.org/officeDocument/2006/relationships/image" Target="../media/image29.JPEG"/><Relationship Id="rId25" Type="http://schemas.openxmlformats.org/officeDocument/2006/relationships/image" Target="../media/image30.JPEG"/><Relationship Id="rId26" Type="http://schemas.openxmlformats.org/officeDocument/2006/relationships/image" Target="../media/image31.JPEG"/><Relationship Id="rId27" Type="http://schemas.openxmlformats.org/officeDocument/2006/relationships/image" Target="../media/image32.JPEG"/><Relationship Id="rId28" Type="http://schemas.openxmlformats.org/officeDocument/2006/relationships/image" Target="../media/image33.JPEG"/><Relationship Id="rId29" Type="http://schemas.openxmlformats.org/officeDocument/2006/relationships/image" Target="../media/image34.JPEG"/><Relationship Id="rId40" Type="http://schemas.openxmlformats.org/officeDocument/2006/relationships/image" Target="../media/image45.JPEG"/><Relationship Id="rId41" Type="http://schemas.openxmlformats.org/officeDocument/2006/relationships/image" Target="../media/image46.JPEG"/><Relationship Id="rId42" Type="http://schemas.openxmlformats.org/officeDocument/2006/relationships/image" Target="../media/image47.JPEG"/><Relationship Id="rId43" Type="http://schemas.openxmlformats.org/officeDocument/2006/relationships/image" Target="../media/image48.JPEG"/><Relationship Id="rId44" Type="http://schemas.openxmlformats.org/officeDocument/2006/relationships/image" Target="../media/image49.JPEG"/><Relationship Id="rId45" Type="http://schemas.openxmlformats.org/officeDocument/2006/relationships/image" Target="../media/image50.JPEG"/><Relationship Id="rId46" Type="http://schemas.openxmlformats.org/officeDocument/2006/relationships/image" Target="../media/image51.JPEG"/><Relationship Id="rId47" Type="http://schemas.openxmlformats.org/officeDocument/2006/relationships/image" Target="../media/image52.JPEG"/><Relationship Id="rId48" Type="http://schemas.openxmlformats.org/officeDocument/2006/relationships/image" Target="../media/image53.JPEG"/><Relationship Id="rId49" Type="http://schemas.openxmlformats.org/officeDocument/2006/relationships/image" Target="../media/image54.JPEG"/><Relationship Id="rId60" Type="http://schemas.openxmlformats.org/officeDocument/2006/relationships/image" Target="../media/image65.JPEG"/><Relationship Id="rId61" Type="http://schemas.openxmlformats.org/officeDocument/2006/relationships/image" Target="../media/image66.JPEG"/><Relationship Id="rId62" Type="http://schemas.openxmlformats.org/officeDocument/2006/relationships/image" Target="../media/image67.JPEG"/><Relationship Id="rId63" Type="http://schemas.openxmlformats.org/officeDocument/2006/relationships/image" Target="../media/image68.JPEG"/><Relationship Id="rId64" Type="http://schemas.openxmlformats.org/officeDocument/2006/relationships/image" Target="../media/image69.JPEG"/><Relationship Id="rId65" Type="http://schemas.openxmlformats.org/officeDocument/2006/relationships/image" Target="../media/image70.JPEG"/><Relationship Id="rId66" Type="http://schemas.openxmlformats.org/officeDocument/2006/relationships/image" Target="../media/image71.JPEG"/><Relationship Id="rId67" Type="http://schemas.openxmlformats.org/officeDocument/2006/relationships/image" Target="../media/image72.JPEG"/><Relationship Id="rId68" Type="http://schemas.openxmlformats.org/officeDocument/2006/relationships/image" Target="../media/image73.JPEG"/><Relationship Id="rId69" Type="http://schemas.openxmlformats.org/officeDocument/2006/relationships/image" Target="../media/image74.JPEG"/><Relationship Id="rId80" Type="http://schemas.openxmlformats.org/officeDocument/2006/relationships/image" Target="../media/image85.JPEG"/><Relationship Id="rId81" Type="http://schemas.openxmlformats.org/officeDocument/2006/relationships/image" Target="../media/image86.JPEG"/><Relationship Id="rId82" Type="http://schemas.openxmlformats.org/officeDocument/2006/relationships/image" Target="../media/image87.JPEG"/><Relationship Id="rId83" Type="http://schemas.openxmlformats.org/officeDocument/2006/relationships/image" Target="../media/image88.JPEG"/><Relationship Id="rId84" Type="http://schemas.openxmlformats.org/officeDocument/2006/relationships/image" Target="../media/image89.JPEG"/><Relationship Id="rId85" Type="http://schemas.openxmlformats.org/officeDocument/2006/relationships/image" Target="../media/image90.JPEG"/><Relationship Id="rId86" Type="http://schemas.openxmlformats.org/officeDocument/2006/relationships/image" Target="../media/image9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openxmlformats.org/officeDocument/2006/relationships/slideLayout" Target="../slideLayouts/slideLayout1.xml"/><Relationship Id="rId10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647433" y="3671946"/>
            <a:ext cx="7849440" cy="326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r>
              <a:rPr lang="en-US" sz="2400" b="1" dirty="0" err="1" smtClean="0">
                <a:solidFill>
                  <a:srgbClr val="FFFFFF"/>
                </a:solidFill>
              </a:rPr>
              <a:t>Omkar</a:t>
            </a:r>
            <a:r>
              <a:rPr lang="en-US" sz="2400" b="1" dirty="0" smtClean="0">
                <a:solidFill>
                  <a:srgbClr val="FFFFFF"/>
                </a:solidFill>
              </a:rPr>
              <a:t> M. </a:t>
            </a:r>
            <a:r>
              <a:rPr lang="en-US" sz="2400" b="1" dirty="0" err="1" smtClean="0">
                <a:solidFill>
                  <a:srgbClr val="FFFFFF"/>
                </a:solidFill>
              </a:rPr>
              <a:t>Parkhi</a:t>
            </a:r>
            <a:r>
              <a:rPr sz="2400" b="1" dirty="0" smtClean="0">
                <a:solidFill>
                  <a:srgbClr val="FFFFFF"/>
                </a:solidFill>
              </a:rPr>
              <a:t>, </a:t>
            </a:r>
            <a:r>
              <a:rPr sz="2400" b="1" dirty="0">
                <a:solidFill>
                  <a:srgbClr val="FFFFFF"/>
                </a:solidFill>
              </a:rPr>
              <a:t>Andrea Vedaldi, Andrew Zisserman</a:t>
            </a:r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408609" y="285749"/>
            <a:ext cx="9320695" cy="314325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u="sng" dirty="0" smtClean="0">
                <a:solidFill>
                  <a:schemeClr val="bg1"/>
                </a:solidFill>
              </a:rPr>
              <a:t>Deep face recognition</a:t>
            </a:r>
            <a:endParaRPr sz="60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9445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9400" y="1797823"/>
            <a:ext cx="9067799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Rank image sets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 startAt="3"/>
            </a:pPr>
            <a:endParaRPr lang="en-US" sz="2400" b="1" dirty="0" smtClean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2000 images per identity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Searching by appending keyword “actor</a:t>
            </a:r>
            <a:r>
              <a:rPr lang="en-US" sz="2400" dirty="0" smtClean="0"/>
              <a:t>”</a:t>
            </a:r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Learning classifier using data obtained </a:t>
            </a:r>
            <a:r>
              <a:rPr lang="en-US" sz="2400" dirty="0" smtClean="0"/>
              <a:t>the previous step. c</a:t>
            </a:r>
            <a:endParaRPr lang="en-US" sz="2400" dirty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Ranking 2000 images and selecting top 1000 images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Approx. 2.6 </a:t>
            </a:r>
            <a:r>
              <a:rPr lang="en-US" sz="2400" dirty="0"/>
              <a:t>Million images of 2622 celebrities</a:t>
            </a:r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 startAt="3"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en-US" dirty="0" smtClean="0"/>
              <a:t>Collection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83707" y="3706907"/>
            <a:ext cx="4975893" cy="980496"/>
            <a:chOff x="1392924" y="32997550"/>
            <a:chExt cx="6408035" cy="1262699"/>
          </a:xfrm>
        </p:grpSpPr>
        <p:pic>
          <p:nvPicPr>
            <p:cNvPr id="9" name="Picture 8" descr="Screen Shot 2015-09-02 at 16.03.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924" y="32997550"/>
              <a:ext cx="3020765" cy="126269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9753" y="33069558"/>
              <a:ext cx="2811206" cy="108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416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63313" y="1226323"/>
            <a:ext cx="69379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b="1" dirty="0" smtClean="0"/>
              <a:t>Near </a:t>
            </a:r>
            <a:r>
              <a:rPr lang="en-US" sz="2400" b="1" dirty="0"/>
              <a:t>duplicate removal </a:t>
            </a:r>
            <a:endParaRPr lang="en-US" sz="2400" b="1" dirty="0" smtClean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VLAD descriptor based near duplicate </a:t>
            </a:r>
            <a:r>
              <a:rPr lang="en-US" sz="2400" dirty="0" smtClean="0"/>
              <a:t>removal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 startAt="4"/>
            </a:pPr>
            <a:r>
              <a:rPr lang="en-US" sz="2400" b="1" dirty="0" smtClean="0"/>
              <a:t>manual </a:t>
            </a:r>
            <a:r>
              <a:rPr lang="en-US" sz="2400" b="1" dirty="0"/>
              <a:t>filtering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Curating </a:t>
            </a:r>
            <a:r>
              <a:rPr lang="en-US" sz="2400" dirty="0" smtClean="0"/>
              <a:t>the dataset further using manual checks</a:t>
            </a:r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16705"/>
              </p:ext>
            </p:extLst>
          </p:nvPr>
        </p:nvGraphicFramePr>
        <p:xfrm>
          <a:off x="511920" y="3684734"/>
          <a:ext cx="8196360" cy="30335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51595"/>
                <a:gridCol w="1790222"/>
                <a:gridCol w="1083527"/>
                <a:gridCol w="1258290"/>
                <a:gridCol w="1310718"/>
                <a:gridCol w="1044710"/>
                <a:gridCol w="1157298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Aim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Mode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Persons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</a:t>
                      </a:r>
                      <a:r>
                        <a:rPr lang="en-US" sz="1600" baseline="0" dirty="0" smtClean="0"/>
                        <a:t> images /person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Total # images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Anno. effort</a:t>
                      </a:r>
                      <a:endParaRPr lang="en-US" sz="1600" dirty="0"/>
                    </a:p>
                  </a:txBody>
                  <a:tcPr anchor="ctr"/>
                </a:tc>
              </a:tr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Candidate</a:t>
                      </a:r>
                      <a:r>
                        <a:rPr lang="en-US" sz="1600" baseline="0" dirty="0" smtClean="0"/>
                        <a:t> list generation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Auto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5000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1,000,000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Candidate list</a:t>
                      </a:r>
                      <a:r>
                        <a:rPr lang="en-US" sz="1600" baseline="0" dirty="0" smtClean="0"/>
                        <a:t> filtering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Manual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 days</a:t>
                      </a:r>
                      <a:endParaRPr lang="en-US" sz="1600" dirty="0"/>
                    </a:p>
                  </a:txBody>
                  <a:tcPr anchor="ctr"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Rank image sets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Auto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2,622,000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</a:tr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Near</a:t>
                      </a:r>
                      <a:r>
                        <a:rPr lang="en-US" sz="1600" baseline="0" dirty="0" smtClean="0"/>
                        <a:t> duplicate removal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Auto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623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1,635,159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Manual</a:t>
                      </a:r>
                      <a:r>
                        <a:rPr lang="en-US" sz="1600" baseline="0" dirty="0" smtClean="0"/>
                        <a:t> filtering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Manual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375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982,803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</a:t>
                      </a:r>
                      <a:r>
                        <a:rPr lang="en-US" sz="1600" baseline="0" dirty="0" smtClean="0"/>
                        <a:t> days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12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en-US" dirty="0" smtClean="0"/>
              <a:t>Collection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04383"/>
              </p:ext>
            </p:extLst>
          </p:nvPr>
        </p:nvGraphicFramePr>
        <p:xfrm>
          <a:off x="2128198" y="2142374"/>
          <a:ext cx="4976349" cy="31523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84370"/>
                <a:gridCol w="1896594"/>
                <a:gridCol w="1240483"/>
                <a:gridCol w="1254902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Aim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Persons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Total # images</a:t>
                      </a:r>
                      <a:endParaRPr lang="en-US" sz="1600" dirty="0"/>
                    </a:p>
                  </a:txBody>
                  <a:tcPr/>
                </a:tc>
              </a:tr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Labeled</a:t>
                      </a:r>
                      <a:r>
                        <a:rPr lang="en-US" sz="1600" baseline="0" dirty="0" smtClean="0"/>
                        <a:t> Faces In the Wild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5,749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13,233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WDRef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2995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99,773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Celeb Faces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10177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202,599</a:t>
                      </a:r>
                      <a:endParaRPr lang="en-US" sz="1600" dirty="0"/>
                    </a:p>
                  </a:txBody>
                  <a:tcPr/>
                </a:tc>
              </a:tr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Ours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1,635,159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Facebook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4030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4.4M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Google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200M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743740" y="1394558"/>
            <a:ext cx="20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8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1343" y="826769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Images From Our Dataset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86552" y="1328165"/>
            <a:ext cx="6944940" cy="5400000"/>
            <a:chOff x="10240525" y="30261246"/>
            <a:chExt cx="9723998" cy="7502030"/>
          </a:xfrm>
        </p:grpSpPr>
        <p:grpSp>
          <p:nvGrpSpPr>
            <p:cNvPr id="6" name="Group 5"/>
            <p:cNvGrpSpPr/>
            <p:nvPr/>
          </p:nvGrpSpPr>
          <p:grpSpPr>
            <a:xfrm>
              <a:off x="10240525" y="30272600"/>
              <a:ext cx="4825107" cy="877292"/>
              <a:chOff x="9976624" y="6212393"/>
              <a:chExt cx="10123304" cy="1799999"/>
            </a:xfrm>
          </p:grpSpPr>
          <p:pic>
            <p:nvPicPr>
              <p:cNvPr id="99" name="Picture 98" descr="n00001220_00000076.JPE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6624" y="6212393"/>
                <a:ext cx="1510820" cy="1799999"/>
              </a:xfrm>
              <a:prstGeom prst="rect">
                <a:avLst/>
              </a:prstGeom>
            </p:spPr>
          </p:pic>
          <p:pic>
            <p:nvPicPr>
              <p:cNvPr id="100" name="Picture 99" descr="n00001220_00000077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949" y="6212393"/>
                <a:ext cx="1500979" cy="1799999"/>
              </a:xfrm>
              <a:prstGeom prst="rect">
                <a:avLst/>
              </a:prstGeom>
            </p:spPr>
          </p:pic>
          <p:pic>
            <p:nvPicPr>
              <p:cNvPr id="101" name="Picture 100" descr="n00001220_00000078.JPE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74627" y="6212393"/>
                <a:ext cx="1510820" cy="1799999"/>
              </a:xfrm>
              <a:prstGeom prst="rect">
                <a:avLst/>
              </a:prstGeom>
            </p:spPr>
          </p:pic>
          <p:pic>
            <p:nvPicPr>
              <p:cNvPr id="102" name="Picture 101" descr="n00001220_00000080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8138" y="6212393"/>
                <a:ext cx="1453628" cy="1799999"/>
              </a:xfrm>
              <a:prstGeom prst="rect">
                <a:avLst/>
              </a:prstGeom>
            </p:spPr>
          </p:pic>
          <p:pic>
            <p:nvPicPr>
              <p:cNvPr id="103" name="Picture 102" descr="n00001220_00000087.JPE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65384" y="6212393"/>
                <a:ext cx="1605571" cy="1799999"/>
              </a:xfrm>
              <a:prstGeom prst="rect">
                <a:avLst/>
              </a:prstGeom>
            </p:spPr>
          </p:pic>
          <p:pic>
            <p:nvPicPr>
              <p:cNvPr id="104" name="Picture 103" descr="n00001220_00000136.JPE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72630" y="6212393"/>
                <a:ext cx="1605571" cy="1799999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0240525" y="31387246"/>
              <a:ext cx="4825107" cy="859746"/>
              <a:chOff x="10027419" y="7902958"/>
              <a:chExt cx="10123304" cy="1764000"/>
            </a:xfrm>
          </p:grpSpPr>
          <p:pic>
            <p:nvPicPr>
              <p:cNvPr id="93" name="Picture 92" descr="n00001221_00000116.JPE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7902958"/>
                <a:ext cx="1648270" cy="1764000"/>
              </a:xfrm>
              <a:prstGeom prst="rect">
                <a:avLst/>
              </a:prstGeom>
            </p:spPr>
          </p:pic>
          <p:pic>
            <p:nvPicPr>
              <p:cNvPr id="94" name="Picture 93" descr="n00001221_00000126.JPE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6250" y="7902958"/>
                <a:ext cx="1424555" cy="1764000"/>
              </a:xfrm>
              <a:prstGeom prst="rect">
                <a:avLst/>
              </a:prstGeom>
            </p:spPr>
          </p:pic>
          <p:pic>
            <p:nvPicPr>
              <p:cNvPr id="95" name="Picture 94" descr="n00001221_00000121.JPE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84169" y="7902958"/>
                <a:ext cx="1798453" cy="1764000"/>
              </a:xfrm>
              <a:prstGeom prst="rect">
                <a:avLst/>
              </a:prstGeom>
            </p:spPr>
          </p:pic>
          <p:pic>
            <p:nvPicPr>
              <p:cNvPr id="96" name="Picture 95" descr="n00001221_00000070.JPE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91102" y="7902958"/>
                <a:ext cx="1819125" cy="1764000"/>
              </a:xfrm>
              <a:prstGeom prst="rect">
                <a:avLst/>
              </a:prstGeom>
            </p:spPr>
          </p:pic>
          <p:pic>
            <p:nvPicPr>
              <p:cNvPr id="97" name="Picture 96" descr="n00001221_00000004.JPE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9286" y="7902958"/>
                <a:ext cx="1461437" cy="1764000"/>
              </a:xfrm>
              <a:prstGeom prst="rect">
                <a:avLst/>
              </a:prstGeom>
            </p:spPr>
          </p:pic>
          <p:pic>
            <p:nvPicPr>
              <p:cNvPr id="98" name="Picture 97" descr="n00001221_00000011.JPE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8707" y="7902958"/>
                <a:ext cx="1429063" cy="1764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10240525" y="32480515"/>
              <a:ext cx="4825107" cy="877292"/>
              <a:chOff x="10027419" y="9713766"/>
              <a:chExt cx="10123304" cy="1800000"/>
            </a:xfrm>
          </p:grpSpPr>
          <p:pic>
            <p:nvPicPr>
              <p:cNvPr id="87" name="Picture 86" descr="n00001222_00000015.JPE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9713766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88" name="Picture 87" descr="n00001222_00000003.JPE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1959" y="9713766"/>
                <a:ext cx="1491262" cy="1800000"/>
              </a:xfrm>
              <a:prstGeom prst="rect">
                <a:avLst/>
              </a:prstGeom>
            </p:spPr>
          </p:pic>
          <p:pic>
            <p:nvPicPr>
              <p:cNvPr id="89" name="Picture 88" descr="n00001222_00000085.JPE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49876" y="9713766"/>
                <a:ext cx="1444514" cy="1800000"/>
              </a:xfrm>
              <a:prstGeom prst="rect">
                <a:avLst/>
              </a:prstGeom>
            </p:spPr>
          </p:pic>
          <p:pic>
            <p:nvPicPr>
              <p:cNvPr id="90" name="Picture 89" descr="n00001222_00000093.JPE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40790" y="9713766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91" name="Picture 90" descr="n00001222_00000136.JPE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13216" y="9713766"/>
                <a:ext cx="1309091" cy="1800000"/>
              </a:xfrm>
              <a:prstGeom prst="rect">
                <a:avLst/>
              </a:prstGeom>
            </p:spPr>
          </p:pic>
          <p:pic>
            <p:nvPicPr>
              <p:cNvPr id="92" name="Picture 91" descr="n00001222_00000167.JPE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26585" y="9713766"/>
                <a:ext cx="1324138" cy="18000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0240525" y="33580719"/>
              <a:ext cx="4825107" cy="877390"/>
              <a:chOff x="10027419" y="11611174"/>
              <a:chExt cx="10123304" cy="1800200"/>
            </a:xfrm>
          </p:grpSpPr>
          <p:pic>
            <p:nvPicPr>
              <p:cNvPr id="81" name="Picture 80" descr="n00001223_00000018.JPEG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5302" y="11611174"/>
                <a:ext cx="1645231" cy="1800200"/>
              </a:xfrm>
              <a:prstGeom prst="rect">
                <a:avLst/>
              </a:prstGeom>
            </p:spPr>
          </p:pic>
          <p:pic>
            <p:nvPicPr>
              <p:cNvPr id="82" name="Picture 81" descr="n00001223_00000004.JPEG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2383" y="11611274"/>
                <a:ext cx="1564208" cy="1800000"/>
              </a:xfrm>
              <a:prstGeom prst="rect">
                <a:avLst/>
              </a:prstGeom>
            </p:spPr>
          </p:pic>
          <p:pic>
            <p:nvPicPr>
              <p:cNvPr id="83" name="Picture 82" descr="n00001223_00000156.JPEG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56785" y="11611274"/>
                <a:ext cx="1706667" cy="1800000"/>
              </a:xfrm>
              <a:prstGeom prst="rect">
                <a:avLst/>
              </a:prstGeom>
            </p:spPr>
          </p:pic>
          <p:pic>
            <p:nvPicPr>
              <p:cNvPr id="84" name="Picture 83" descr="n00001223_00000188.JPEG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441" y="11611274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85" name="Picture 84" descr="n00001223_00000217.JPEG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8519" y="11611274"/>
                <a:ext cx="1472204" cy="1800000"/>
              </a:xfrm>
              <a:prstGeom prst="rect">
                <a:avLst/>
              </a:prstGeom>
            </p:spPr>
          </p:pic>
          <p:pic>
            <p:nvPicPr>
              <p:cNvPr id="86" name="Picture 85" descr="n00001223_00000259.JPEG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11611274"/>
                <a:ext cx="1467516" cy="1800000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10240525" y="34685588"/>
              <a:ext cx="4825107" cy="877292"/>
              <a:chOff x="10027419" y="13468686"/>
              <a:chExt cx="10123304" cy="1800000"/>
            </a:xfrm>
          </p:grpSpPr>
          <p:pic>
            <p:nvPicPr>
              <p:cNvPr id="75" name="Picture 74" descr="n00001321_00000013.JPEG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81414" y="13468686"/>
                <a:ext cx="1453628" cy="1800000"/>
              </a:xfrm>
              <a:prstGeom prst="rect">
                <a:avLst/>
              </a:prstGeom>
            </p:spPr>
          </p:pic>
          <p:pic>
            <p:nvPicPr>
              <p:cNvPr id="76" name="Picture 75" descr="n00001321_00000002.JPEG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88060" y="13468686"/>
                <a:ext cx="1496104" cy="1800000"/>
              </a:xfrm>
              <a:prstGeom prst="rect">
                <a:avLst/>
              </a:prstGeom>
            </p:spPr>
          </p:pic>
          <p:pic>
            <p:nvPicPr>
              <p:cNvPr id="77" name="Picture 76" descr="n00001321_00000060.JPEG"/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37182" y="13468686"/>
                <a:ext cx="1472204" cy="1800000"/>
              </a:xfrm>
              <a:prstGeom prst="rect">
                <a:avLst/>
              </a:prstGeom>
            </p:spPr>
          </p:pic>
          <p:pic>
            <p:nvPicPr>
              <p:cNvPr id="78" name="Picture 77" descr="n00001321_00000118.JPEG"/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9051" y="13468686"/>
                <a:ext cx="1481672" cy="1800000"/>
              </a:xfrm>
              <a:prstGeom prst="rect">
                <a:avLst/>
              </a:prstGeom>
            </p:spPr>
          </p:pic>
          <p:pic>
            <p:nvPicPr>
              <p:cNvPr id="79" name="Picture 78" descr="n00001321_00000135.JPEG"/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13468686"/>
                <a:ext cx="1500977" cy="1800000"/>
              </a:xfrm>
              <a:prstGeom prst="rect">
                <a:avLst/>
              </a:prstGeom>
            </p:spPr>
          </p:pic>
          <p:pic>
            <p:nvPicPr>
              <p:cNvPr id="80" name="Picture 79" descr="n00001321_00000190.JPEG"/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2404" y="13468686"/>
                <a:ext cx="1453628" cy="180000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10240525" y="35791461"/>
              <a:ext cx="4825107" cy="877292"/>
              <a:chOff x="10027419" y="15427798"/>
              <a:chExt cx="10123304" cy="1800000"/>
            </a:xfrm>
          </p:grpSpPr>
          <p:pic>
            <p:nvPicPr>
              <p:cNvPr id="69" name="Picture 68" descr="n00001320_00000083.JPEG"/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15427798"/>
                <a:ext cx="1605575" cy="1800000"/>
              </a:xfrm>
              <a:prstGeom prst="rect">
                <a:avLst/>
              </a:prstGeom>
            </p:spPr>
          </p:pic>
          <p:pic>
            <p:nvPicPr>
              <p:cNvPr id="70" name="Picture 69" descr="n00001320_00000106.JPEG"/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266" y="15427798"/>
                <a:ext cx="1551515" cy="1800000"/>
              </a:xfrm>
              <a:prstGeom prst="rect">
                <a:avLst/>
              </a:prstGeom>
            </p:spPr>
          </p:pic>
          <p:pic>
            <p:nvPicPr>
              <p:cNvPr id="71" name="Picture 70" descr="n00001320_00000118.JPEG"/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0911" y="15427798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72" name="Picture 71" descr="n00001320_00000179.JPEG"/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03254" y="15427798"/>
                <a:ext cx="1505882" cy="1800000"/>
              </a:xfrm>
              <a:prstGeom prst="rect">
                <a:avLst/>
              </a:prstGeom>
            </p:spPr>
          </p:pic>
          <p:pic>
            <p:nvPicPr>
              <p:cNvPr id="73" name="Picture 72" descr="n00001320_00000257.JPEG"/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8124" y="15427798"/>
                <a:ext cx="1440000" cy="1800000"/>
              </a:xfrm>
              <a:prstGeom prst="rect">
                <a:avLst/>
              </a:prstGeom>
            </p:spPr>
          </p:pic>
          <p:pic>
            <p:nvPicPr>
              <p:cNvPr id="74" name="Picture 73" descr="n00001320_00000539.JPEG"/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4271" y="15427798"/>
                <a:ext cx="1486452" cy="18000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0243443" y="36885982"/>
              <a:ext cx="4825107" cy="877292"/>
              <a:chOff x="10027419" y="17338030"/>
              <a:chExt cx="10123304" cy="1800000"/>
            </a:xfrm>
          </p:grpSpPr>
          <p:pic>
            <p:nvPicPr>
              <p:cNvPr id="63" name="Picture 62" descr="n00001322_00000027.JPEG"/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17338030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64" name="Picture 63" descr="n00001322_00000025.JPEG"/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5028" y="17338030"/>
                <a:ext cx="1486452" cy="1800000"/>
              </a:xfrm>
              <a:prstGeom prst="rect">
                <a:avLst/>
              </a:prstGeom>
            </p:spPr>
          </p:pic>
          <p:pic>
            <p:nvPicPr>
              <p:cNvPr id="65" name="Picture 64" descr="n00001322_00000048.JPEG"/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83661" y="17338030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66" name="Picture 65" descr="n00001322_00000081.JPEG"/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8786" y="17338030"/>
                <a:ext cx="1700369" cy="1800000"/>
              </a:xfrm>
              <a:prstGeom prst="rect">
                <a:avLst/>
              </a:prstGeom>
            </p:spPr>
          </p:pic>
          <p:pic>
            <p:nvPicPr>
              <p:cNvPr id="67" name="Picture 66" descr="n00001322_00000120.JPEG"/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54619" y="17338030"/>
                <a:ext cx="1496104" cy="1800000"/>
              </a:xfrm>
              <a:prstGeom prst="rect">
                <a:avLst/>
              </a:prstGeom>
            </p:spPr>
          </p:pic>
          <p:pic>
            <p:nvPicPr>
              <p:cNvPr id="68" name="Picture 67" descr="n00001322_00000129.JPEG"/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2294" y="17338030"/>
                <a:ext cx="1458228" cy="1800000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5226434" y="36885982"/>
              <a:ext cx="4673533" cy="877294"/>
              <a:chOff x="9876343" y="19244022"/>
              <a:chExt cx="9805295" cy="1800004"/>
            </a:xfrm>
          </p:grpSpPr>
          <p:pic>
            <p:nvPicPr>
              <p:cNvPr id="57" name="Picture 56" descr="n00001324_00000021.JPEG"/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6343" y="19244022"/>
                <a:ext cx="1505882" cy="1800000"/>
              </a:xfrm>
              <a:prstGeom prst="rect">
                <a:avLst/>
              </a:prstGeom>
            </p:spPr>
          </p:pic>
          <p:pic>
            <p:nvPicPr>
              <p:cNvPr id="58" name="Picture 57" descr="n00001324_00000028.JPEG"/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3696" y="19244022"/>
                <a:ext cx="1458227" cy="1800000"/>
              </a:xfrm>
              <a:prstGeom prst="rect">
                <a:avLst/>
              </a:prstGeom>
            </p:spPr>
          </p:pic>
          <p:pic>
            <p:nvPicPr>
              <p:cNvPr id="59" name="Picture 58" descr="n00001324_00000032.JPEG"/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1858" y="19244022"/>
                <a:ext cx="1458227" cy="1800000"/>
              </a:xfrm>
              <a:prstGeom prst="rect">
                <a:avLst/>
              </a:prstGeom>
            </p:spPr>
          </p:pic>
          <p:pic>
            <p:nvPicPr>
              <p:cNvPr id="60" name="Picture 59" descr="n00001324_00000016.JPEG"/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00020" y="19244022"/>
                <a:ext cx="1453628" cy="1800000"/>
              </a:xfrm>
              <a:prstGeom prst="rect">
                <a:avLst/>
              </a:prstGeom>
            </p:spPr>
          </p:pic>
          <p:pic>
            <p:nvPicPr>
              <p:cNvPr id="61" name="Picture 60" descr="n00001324_00000055.JPEG"/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8181" y="19244022"/>
                <a:ext cx="1481673" cy="1800000"/>
              </a:xfrm>
              <a:prstGeom prst="rect">
                <a:avLst/>
              </a:prstGeom>
            </p:spPr>
          </p:pic>
          <p:pic>
            <p:nvPicPr>
              <p:cNvPr id="62" name="Picture 61" descr="n00001324_00000081.JPEG"/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5535" y="19244026"/>
                <a:ext cx="1496103" cy="180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15177745" y="30261246"/>
              <a:ext cx="4770910" cy="900000"/>
              <a:chOff x="15139987" y="30261246"/>
              <a:chExt cx="4770910" cy="900000"/>
            </a:xfrm>
          </p:grpSpPr>
          <p:pic>
            <p:nvPicPr>
              <p:cNvPr id="51" name="Picture 50" descr="n00001225_00000004.JPEG"/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39987" y="30261246"/>
                <a:ext cx="778378" cy="900000"/>
              </a:xfrm>
              <a:prstGeom prst="rect">
                <a:avLst/>
              </a:prstGeom>
            </p:spPr>
          </p:pic>
          <p:pic>
            <p:nvPicPr>
              <p:cNvPr id="52" name="Picture 51" descr="n00001225_00000013.JPEG"/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79251" y="30261246"/>
                <a:ext cx="733758" cy="900000"/>
              </a:xfrm>
              <a:prstGeom prst="rect">
                <a:avLst/>
              </a:prstGeom>
            </p:spPr>
          </p:pic>
          <p:pic>
            <p:nvPicPr>
              <p:cNvPr id="53" name="Picture 52" descr="n00001225_00000005.JPEG"/>
              <p:cNvPicPr>
                <a:picLocks noChangeAspect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4054" y="30261246"/>
                <a:ext cx="629508" cy="900000"/>
              </a:xfrm>
              <a:prstGeom prst="rect">
                <a:avLst/>
              </a:prstGeom>
            </p:spPr>
          </p:pic>
          <p:pic>
            <p:nvPicPr>
              <p:cNvPr id="54" name="Picture 53" descr="n00001225_00000001.JPEG"/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9097" y="30261246"/>
                <a:ext cx="677647" cy="900000"/>
              </a:xfrm>
              <a:prstGeom prst="rect">
                <a:avLst/>
              </a:prstGeom>
            </p:spPr>
          </p:pic>
          <p:pic>
            <p:nvPicPr>
              <p:cNvPr id="55" name="Picture 54" descr="n00001225_00000115.JPEG"/>
              <p:cNvPicPr>
                <a:picLocks noChangeAspect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72435" y="30261246"/>
                <a:ext cx="738462" cy="900000"/>
              </a:xfrm>
              <a:prstGeom prst="rect">
                <a:avLst/>
              </a:prstGeom>
            </p:spPr>
          </p:pic>
          <p:pic>
            <p:nvPicPr>
              <p:cNvPr id="56" name="Picture 55" descr="n00001225_00000112.JPEG"/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8698" y="30261246"/>
                <a:ext cx="634710" cy="90000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15187823" y="31367119"/>
              <a:ext cx="4750754" cy="900000"/>
              <a:chOff x="15139987" y="31185748"/>
              <a:chExt cx="4750754" cy="900000"/>
            </a:xfrm>
          </p:grpSpPr>
          <p:pic>
            <p:nvPicPr>
              <p:cNvPr id="45" name="Picture 44" descr="n00001226_00000010.JPEG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20222" y="31185748"/>
                <a:ext cx="802787" cy="900000"/>
              </a:xfrm>
              <a:prstGeom prst="rect">
                <a:avLst/>
              </a:prstGeom>
            </p:spPr>
          </p:pic>
          <p:pic>
            <p:nvPicPr>
              <p:cNvPr id="46" name="Picture 45" descr="n00001226_00000013.JPEG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63927" y="31185748"/>
                <a:ext cx="726814" cy="900000"/>
              </a:xfrm>
              <a:prstGeom prst="rect">
                <a:avLst/>
              </a:prstGeom>
            </p:spPr>
          </p:pic>
          <p:pic>
            <p:nvPicPr>
              <p:cNvPr id="47" name="Picture 46" descr="n00001226_00000018.JPEG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88614" y="31185748"/>
                <a:ext cx="750489" cy="900000"/>
              </a:xfrm>
              <a:prstGeom prst="rect">
                <a:avLst/>
              </a:prstGeom>
            </p:spPr>
          </p:pic>
          <p:pic>
            <p:nvPicPr>
              <p:cNvPr id="48" name="Picture 47" descr="n00001226_00000012.JPEG"/>
              <p:cNvPicPr>
                <a:picLocks noChangeAspect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47834" y="31185748"/>
                <a:ext cx="731429" cy="900000"/>
              </a:xfrm>
              <a:prstGeom prst="rect">
                <a:avLst/>
              </a:prstGeom>
            </p:spPr>
          </p:pic>
          <p:pic>
            <p:nvPicPr>
              <p:cNvPr id="49" name="Picture 48" descr="n00001226_00000037.JPEG"/>
              <p:cNvPicPr>
                <a:picLocks noChangeAspect="1"/>
              </p:cNvPicPr>
              <p:nvPr/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39987" y="31185748"/>
                <a:ext cx="755410" cy="900000"/>
              </a:xfrm>
              <a:prstGeom prst="rect">
                <a:avLst/>
              </a:prstGeom>
            </p:spPr>
          </p:pic>
          <p:pic>
            <p:nvPicPr>
              <p:cNvPr id="50" name="Picture 49" descr="n00001226_00000051.JPEG"/>
              <p:cNvPicPr>
                <a:picLocks noChangeAspect="1"/>
              </p:cNvPicPr>
              <p:nvPr/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04088" y="31185748"/>
                <a:ext cx="859701" cy="90000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5205275" y="32469161"/>
              <a:ext cx="4715850" cy="900000"/>
              <a:chOff x="15118779" y="32133454"/>
              <a:chExt cx="4715850" cy="900000"/>
            </a:xfrm>
          </p:grpSpPr>
          <p:pic>
            <p:nvPicPr>
              <p:cNvPr id="39" name="Picture 38" descr="n00001227_00000013.JPEG"/>
              <p:cNvPicPr>
                <a:picLocks noChangeAspect="1"/>
              </p:cNvPicPr>
              <p:nvPr/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8779" y="32133454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40" name="Picture 39" descr="n00001227_00000008.JPEG"/>
              <p:cNvPicPr>
                <a:picLocks noChangeAspect="1"/>
              </p:cNvPicPr>
              <p:nvPr/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73167" y="32133454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41" name="Picture 40" descr="n00001227_00000019.JPEG"/>
              <p:cNvPicPr>
                <a:picLocks noChangeAspect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27582" y="32133454"/>
                <a:ext cx="665896" cy="900000"/>
              </a:xfrm>
              <a:prstGeom prst="rect">
                <a:avLst/>
              </a:prstGeom>
            </p:spPr>
          </p:pic>
          <p:pic>
            <p:nvPicPr>
              <p:cNvPr id="42" name="Picture 41" descr="n00001227_00000007.JPEG"/>
              <p:cNvPicPr>
                <a:picLocks noChangeAspect="1"/>
              </p:cNvPicPr>
              <p:nvPr/>
            </p:nvPicPr>
            <p:blipFill>
              <a:blip r:embed="rId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1479" y="32133454"/>
                <a:ext cx="748052" cy="900000"/>
              </a:xfrm>
              <a:prstGeom prst="rect">
                <a:avLst/>
              </a:prstGeom>
            </p:spPr>
          </p:pic>
          <p:pic>
            <p:nvPicPr>
              <p:cNvPr id="43" name="Picture 42" descr="n00001227_00000069.JPEG"/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79219" y="32133454"/>
                <a:ext cx="755410" cy="900000"/>
              </a:xfrm>
              <a:prstGeom prst="rect">
                <a:avLst/>
              </a:prstGeom>
            </p:spPr>
          </p:pic>
          <p:pic>
            <p:nvPicPr>
              <p:cNvPr id="44" name="Picture 43" descr="n00001227_00000079.JPEG"/>
              <p:cNvPicPr>
                <a:picLocks noChangeAspect="1"/>
              </p:cNvPicPr>
              <p:nvPr/>
            </p:nvPicPr>
            <p:blipFill>
              <a:blip r:embed="rId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1970" y="32133454"/>
                <a:ext cx="689820" cy="90000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15180365" y="33574666"/>
              <a:ext cx="4765670" cy="889496"/>
              <a:chOff x="15076487" y="33033554"/>
              <a:chExt cx="4765670" cy="889496"/>
            </a:xfrm>
          </p:grpSpPr>
          <p:pic>
            <p:nvPicPr>
              <p:cNvPr id="33" name="Picture 32" descr="n00001228_00000013.JPEG"/>
              <p:cNvPicPr>
                <a:picLocks noChangeAspect="1"/>
              </p:cNvPicPr>
              <p:nvPr/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0427" y="33033554"/>
                <a:ext cx="741730" cy="889496"/>
              </a:xfrm>
              <a:prstGeom prst="rect">
                <a:avLst/>
              </a:prstGeom>
            </p:spPr>
          </p:pic>
          <p:pic>
            <p:nvPicPr>
              <p:cNvPr id="34" name="Picture 33" descr="n00001228_00000004.JPEG"/>
              <p:cNvPicPr>
                <a:picLocks noChangeAspect="1"/>
              </p:cNvPicPr>
              <p:nvPr/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04745" y="33033554"/>
                <a:ext cx="739321" cy="889496"/>
              </a:xfrm>
              <a:prstGeom prst="rect">
                <a:avLst/>
              </a:prstGeom>
            </p:spPr>
          </p:pic>
          <p:pic>
            <p:nvPicPr>
              <p:cNvPr id="35" name="Picture 34" descr="n00001228_00000026.JPEG"/>
              <p:cNvPicPr>
                <a:picLocks noChangeAspect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6487" y="33033554"/>
                <a:ext cx="756515" cy="889496"/>
              </a:xfrm>
              <a:prstGeom prst="rect">
                <a:avLst/>
              </a:prstGeom>
            </p:spPr>
          </p:pic>
          <p:pic>
            <p:nvPicPr>
              <p:cNvPr id="36" name="Picture 35" descr="n00001228_00000035.JPEG"/>
              <p:cNvPicPr>
                <a:picLocks noChangeAspect="1"/>
              </p:cNvPicPr>
              <p:nvPr/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09708" y="33033554"/>
                <a:ext cx="718331" cy="889496"/>
              </a:xfrm>
              <a:prstGeom prst="rect">
                <a:avLst/>
              </a:prstGeom>
            </p:spPr>
          </p:pic>
          <p:pic>
            <p:nvPicPr>
              <p:cNvPr id="37" name="Picture 36" descr="n00001228_00000040.JPEG"/>
              <p:cNvPicPr>
                <a:picLocks noChangeAspect="1"/>
              </p:cNvPicPr>
              <p:nvPr/>
            </p:nvPicPr>
            <p:blipFill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1820" y="33033554"/>
                <a:ext cx="771902" cy="889496"/>
              </a:xfrm>
              <a:prstGeom prst="rect">
                <a:avLst/>
              </a:prstGeom>
            </p:spPr>
          </p:pic>
          <p:pic>
            <p:nvPicPr>
              <p:cNvPr id="38" name="Picture 37" descr="n00001228_00000052.JPEG"/>
              <p:cNvPicPr>
                <a:picLocks noChangeAspect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20772" y="33033554"/>
                <a:ext cx="654342" cy="889496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5161877" y="34674234"/>
              <a:ext cx="4802646" cy="900000"/>
              <a:chOff x="15075958" y="33933654"/>
              <a:chExt cx="4802646" cy="900000"/>
            </a:xfrm>
          </p:grpSpPr>
          <p:pic>
            <p:nvPicPr>
              <p:cNvPr id="27" name="Picture 26" descr="n00001329_00000012.JPEG"/>
              <p:cNvPicPr>
                <a:picLocks noChangeAspect="1"/>
              </p:cNvPicPr>
              <p:nvPr/>
            </p:nvPicPr>
            <p:blipFill>
              <a:blip r:embed="rId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5958" y="33933654"/>
                <a:ext cx="928125" cy="900000"/>
              </a:xfrm>
              <a:prstGeom prst="rect">
                <a:avLst/>
              </a:prstGeom>
            </p:spPr>
          </p:pic>
          <p:pic>
            <p:nvPicPr>
              <p:cNvPr id="28" name="Picture 27" descr="n00001329_00000022.JPEG"/>
              <p:cNvPicPr>
                <a:picLocks noChangeAspect="1"/>
              </p:cNvPicPr>
              <p:nvPr/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2372" y="33933654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9" name="Picture 28" descr="n00001329_00000026.JPEG"/>
              <p:cNvPicPr>
                <a:picLocks noChangeAspect="1"/>
              </p:cNvPicPr>
              <p:nvPr/>
            </p:nvPicPr>
            <p:blipFill>
              <a:blip r:embed="rId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40851" y="33933654"/>
                <a:ext cx="794483" cy="900000"/>
              </a:xfrm>
              <a:prstGeom prst="rect">
                <a:avLst/>
              </a:prstGeom>
            </p:spPr>
          </p:pic>
          <p:pic>
            <p:nvPicPr>
              <p:cNvPr id="30" name="Picture 29" descr="n00001329_00000036.JPEG"/>
              <p:cNvPicPr>
                <a:picLocks noChangeAspect="1"/>
              </p:cNvPicPr>
              <p:nvPr/>
            </p:nvPicPr>
            <p:blipFill>
              <a:blip r:embed="rId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28419" y="33933654"/>
                <a:ext cx="850185" cy="900000"/>
              </a:xfrm>
              <a:prstGeom prst="rect">
                <a:avLst/>
              </a:prstGeom>
            </p:spPr>
          </p:pic>
          <p:pic>
            <p:nvPicPr>
              <p:cNvPr id="31" name="Picture 30" descr="n00001329_00000050.JPEG"/>
              <p:cNvPicPr>
                <a:picLocks noChangeAspect="1"/>
              </p:cNvPicPr>
              <p:nvPr/>
            </p:nvPicPr>
            <p:blipFill>
              <a:blip r:embed="rId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69775" y="33933654"/>
                <a:ext cx="802787" cy="900000"/>
              </a:xfrm>
              <a:prstGeom prst="rect">
                <a:avLst/>
              </a:prstGeom>
            </p:spPr>
          </p:pic>
          <p:pic>
            <p:nvPicPr>
              <p:cNvPr id="32" name="Picture 31" descr="n00001329_00000057.JPEG"/>
              <p:cNvPicPr>
                <a:picLocks noChangeAspect="1"/>
              </p:cNvPicPr>
              <p:nvPr/>
            </p:nvPicPr>
            <p:blipFill>
              <a:blip r:embed="rId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03623" y="33933654"/>
                <a:ext cx="856506" cy="9000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15186936" y="35780107"/>
              <a:ext cx="4752528" cy="900000"/>
              <a:chOff x="15067979" y="34869758"/>
              <a:chExt cx="4752528" cy="900000"/>
            </a:xfrm>
          </p:grpSpPr>
          <p:pic>
            <p:nvPicPr>
              <p:cNvPr id="21" name="Picture 20" descr="n00001328_00000006.JPEG"/>
              <p:cNvPicPr>
                <a:picLocks noChangeAspect="1"/>
              </p:cNvPicPr>
              <p:nvPr/>
            </p:nvPicPr>
            <p:blipFill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7979" y="34869758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2" name="Picture 21" descr="n00001328_00000007.JPEG"/>
              <p:cNvPicPr>
                <a:picLocks noChangeAspect="1"/>
              </p:cNvPicPr>
              <p:nvPr/>
            </p:nvPicPr>
            <p:blipFill>
              <a:blip r:embed="rId8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43121" y="34869758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3" name="Picture 22" descr="n00001328_00000001.JPEG"/>
              <p:cNvPicPr>
                <a:picLocks noChangeAspect="1"/>
              </p:cNvPicPr>
              <p:nvPr/>
            </p:nvPicPr>
            <p:blipFill>
              <a:blip r:embed="rId8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44243" y="34869758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4" name="Picture 23" descr="n00001328_00000029.JPEG"/>
              <p:cNvPicPr>
                <a:picLocks noChangeAspect="1"/>
              </p:cNvPicPr>
              <p:nvPr/>
            </p:nvPicPr>
            <p:blipFill>
              <a:blip r:embed="rId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36331" y="34869758"/>
                <a:ext cx="733758" cy="900000"/>
              </a:xfrm>
              <a:prstGeom prst="rect">
                <a:avLst/>
              </a:prstGeom>
            </p:spPr>
          </p:pic>
          <p:pic>
            <p:nvPicPr>
              <p:cNvPr id="25" name="Picture 24" descr="n00001328_00000098.JPEG"/>
              <p:cNvPicPr>
                <a:picLocks noChangeAspect="1"/>
              </p:cNvPicPr>
              <p:nvPr/>
            </p:nvPicPr>
            <p:blipFill>
              <a:blip r:embed="rId8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51033" y="34869758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6" name="Picture 25" descr="n00001328_00000095.JPEG"/>
              <p:cNvPicPr>
                <a:picLocks noChangeAspect="1"/>
              </p:cNvPicPr>
              <p:nvPr/>
            </p:nvPicPr>
            <p:blipFill>
              <a:blip r:embed="rId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65097" y="34869758"/>
                <a:ext cx="755410" cy="9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041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63313" y="1391421"/>
            <a:ext cx="69379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/>
              <a:t>Can we propose a convolutional neural network which can compete with that of internet giants </a:t>
            </a:r>
            <a:r>
              <a:rPr lang="en-US" sz="2800" dirty="0" smtClean="0"/>
              <a:t>like </a:t>
            </a:r>
            <a:r>
              <a:rPr lang="en-US" sz="2800" dirty="0"/>
              <a:t>Google and </a:t>
            </a:r>
            <a:r>
              <a:rPr lang="en-US" sz="2800" dirty="0" smtClean="0"/>
              <a:t>Facebook etc.?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304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7711947" y="0"/>
            <a:ext cx="1343153" cy="6858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1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34713" y="1213623"/>
            <a:ext cx="6937954" cy="612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“Very Deep” Architecture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Different from previous architectures proposed 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       for face recognition: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locally connected layers (Facebook)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inception (Google)</a:t>
            </a:r>
          </a:p>
          <a:p>
            <a:pPr lvl="1"/>
            <a:endParaRPr lang="en-US" sz="2000" dirty="0" smtClean="0"/>
          </a:p>
          <a:p>
            <a:pPr lvl="1"/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Network Details: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3 x 3 Convolution Kernels (Very small)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Conv. Stride 1 </a:t>
            </a:r>
            <a:r>
              <a:rPr lang="en-US" sz="2000" dirty="0" err="1" smtClean="0"/>
              <a:t>px</a:t>
            </a:r>
            <a:r>
              <a:rPr lang="en-US" sz="2000" dirty="0" smtClean="0"/>
              <a:t>.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err="1" smtClean="0"/>
              <a:t>Relu</a:t>
            </a:r>
            <a:r>
              <a:rPr lang="en-US" sz="2000" dirty="0" smtClean="0"/>
              <a:t> non-linearity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No local contrast </a:t>
            </a:r>
            <a:r>
              <a:rPr lang="en-US" sz="2000" dirty="0" err="1" smtClean="0"/>
              <a:t>normalisation</a:t>
            </a:r>
            <a:endParaRPr lang="en-US" sz="2000" dirty="0" smtClean="0"/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3 Fully connected layers</a:t>
            </a:r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7813546" y="82238"/>
            <a:ext cx="1149463" cy="2512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image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7813547" y="38849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</a:rPr>
              <a:t>Conv</a:t>
            </a:r>
            <a:r>
              <a:rPr lang="en-US" sz="1200" dirty="0" smtClean="0">
                <a:solidFill>
                  <a:srgbClr val="FFFFFF"/>
                </a:solidFill>
              </a:rPr>
              <a:t>-64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7813547" y="1001006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maxpool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7813547" y="5594846"/>
            <a:ext cx="1149463" cy="25125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</a:rPr>
              <a:t>fc-4096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813547" y="5901102"/>
            <a:ext cx="1149463" cy="25125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fc-4096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7800847" y="6495611"/>
            <a:ext cx="1149463" cy="2872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solidFill>
                  <a:srgbClr val="FFFFFF"/>
                </a:solidFill>
              </a:rPr>
              <a:t>Softmax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7813547" y="676750"/>
            <a:ext cx="1149463" cy="287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</a:rPr>
              <a:t>Conv</a:t>
            </a:r>
            <a:r>
              <a:rPr lang="en-US" sz="1200" dirty="0" smtClean="0">
                <a:solidFill>
                  <a:srgbClr val="FFFFFF"/>
                </a:solidFill>
              </a:rPr>
              <a:t>-64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7813547" y="1307262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Conv-128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7813547" y="1901774"/>
            <a:ext cx="1149463" cy="287258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 smtClean="0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7813547" y="161351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Conv-128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7813547" y="2226030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Conv-256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7813547" y="2838542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7813547" y="2532286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Conv-256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7813547" y="314479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7813547" y="4063566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7813547" y="345105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>
          <a:xfrm>
            <a:off x="7813547" y="3757310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7813547" y="4369822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7813547" y="5288590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>
          <a:xfrm>
            <a:off x="7813547" y="467607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13547" y="498233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813547" y="6189358"/>
            <a:ext cx="1149463" cy="287258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fc</a:t>
            </a:r>
            <a:r>
              <a:rPr lang="en-US" sz="1200" dirty="0" smtClean="0">
                <a:solidFill>
                  <a:srgbClr val="FFFFFF"/>
                </a:solidFill>
              </a:rPr>
              <a:t>-2622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1740" y="6204865"/>
            <a:ext cx="113439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defRPr sz="1800" b="0"/>
            </a:pPr>
            <a:r>
              <a:rPr lang="en-US" sz="1600" dirty="0" smtClean="0"/>
              <a:t>Very Deep Convolutional Networks for large-Scale Image Recognition. </a:t>
            </a:r>
          </a:p>
          <a:p>
            <a:pPr lvl="2">
              <a:defRPr sz="1800" b="0"/>
            </a:pPr>
            <a:r>
              <a:rPr lang="en-US" sz="1600" dirty="0" smtClean="0"/>
              <a:t>   K. </a:t>
            </a:r>
            <a:r>
              <a:rPr lang="en-US" sz="1600" dirty="0" err="1" smtClean="0"/>
              <a:t>Simonyan</a:t>
            </a:r>
            <a:r>
              <a:rPr lang="en-US" sz="1600" dirty="0" smtClean="0"/>
              <a:t> and A. </a:t>
            </a:r>
            <a:r>
              <a:rPr lang="en-US" sz="1600" dirty="0" err="1" smtClean="0"/>
              <a:t>Zisserman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619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7711947" y="0"/>
            <a:ext cx="1343153" cy="6858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1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22013" y="883423"/>
            <a:ext cx="6937954" cy="655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/>
              <a:t>MatConvNet</a:t>
            </a:r>
            <a:r>
              <a:rPr lang="en-US" sz="2000" dirty="0" smtClean="0"/>
              <a:t> </a:t>
            </a:r>
            <a:r>
              <a:rPr lang="en-US" sz="2000" dirty="0" err="1" smtClean="0"/>
              <a:t>Tootlbox</a:t>
            </a:r>
            <a:r>
              <a:rPr lang="en-US" sz="2000" dirty="0" smtClean="0"/>
              <a:t> 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err="1" smtClean="0"/>
              <a:t>Nvidia</a:t>
            </a:r>
            <a:r>
              <a:rPr lang="en-US" sz="2000" dirty="0" smtClean="0"/>
              <a:t> </a:t>
            </a:r>
            <a:r>
              <a:rPr lang="en-US" sz="2000" dirty="0" err="1" smtClean="0"/>
              <a:t>CuDNN</a:t>
            </a:r>
            <a:r>
              <a:rPr lang="en-US" sz="2000" dirty="0" smtClean="0"/>
              <a:t> bindings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Multi GPU Training (</a:t>
            </a:r>
            <a:r>
              <a:rPr lang="en-US" sz="2000" dirty="0" err="1" smtClean="0"/>
              <a:t>approx</a:t>
            </a:r>
            <a:r>
              <a:rPr lang="en-US" sz="2000" dirty="0" smtClean="0"/>
              <a:t> 3.5x speedup)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err="1" smtClean="0"/>
              <a:t>Nvidia</a:t>
            </a:r>
            <a:r>
              <a:rPr lang="en-US" sz="2000" dirty="0" smtClean="0"/>
              <a:t> Titan Black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7 days of training</a:t>
            </a:r>
          </a:p>
          <a:p>
            <a:pPr lvl="2"/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Random Gaussian Initialization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Stochastic Gradient Descent with </a:t>
            </a:r>
            <a:r>
              <a:rPr lang="en-US" sz="2000" dirty="0"/>
              <a:t>b</a:t>
            </a:r>
            <a:r>
              <a:rPr lang="en-US" sz="2000" dirty="0" smtClean="0"/>
              <a:t>ack prop.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Accumulator Descent for large batch sizes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Batch Size: 256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Incremental FC layer training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2622 way multi class criterion (soft max)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7813546" y="82238"/>
            <a:ext cx="1149463" cy="2512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image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7813547" y="38849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</a:rPr>
              <a:t>Conv</a:t>
            </a:r>
            <a:r>
              <a:rPr lang="en-US" sz="1200" dirty="0" smtClean="0">
                <a:solidFill>
                  <a:srgbClr val="FFFFFF"/>
                </a:solidFill>
              </a:rPr>
              <a:t>-64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7813547" y="1001006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maxpool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7813547" y="5594846"/>
            <a:ext cx="1149463" cy="25125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</a:rPr>
              <a:t>fc-4096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813547" y="5901102"/>
            <a:ext cx="1149463" cy="25125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fc-4096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7800847" y="6495611"/>
            <a:ext cx="1149463" cy="2872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solidFill>
                  <a:srgbClr val="FFFFFF"/>
                </a:solidFill>
              </a:rPr>
              <a:t>Softmax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7813547" y="676750"/>
            <a:ext cx="1149463" cy="287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</a:rPr>
              <a:t>Conv</a:t>
            </a:r>
            <a:r>
              <a:rPr lang="en-US" sz="1200" dirty="0" smtClean="0">
                <a:solidFill>
                  <a:srgbClr val="FFFFFF"/>
                </a:solidFill>
              </a:rPr>
              <a:t>-64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7813547" y="1307262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Conv-128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7813547" y="1901774"/>
            <a:ext cx="1149463" cy="287258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 smtClean="0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7813547" y="161351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Conv-128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7813547" y="2226030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Conv-256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7813547" y="2838542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7813547" y="2532286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Conv-256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7813547" y="314479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7813547" y="4063566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7813547" y="345105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>
          <a:xfrm>
            <a:off x="7813547" y="3757310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7813547" y="4369822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7813547" y="5288590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>
          <a:xfrm>
            <a:off x="7813547" y="467607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13547" y="498233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813547" y="6189358"/>
            <a:ext cx="1149463" cy="287258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fc</a:t>
            </a:r>
            <a:r>
              <a:rPr lang="en-US" sz="1200" dirty="0" smtClean="0">
                <a:solidFill>
                  <a:srgbClr val="FFFFFF"/>
                </a:solidFill>
              </a:rPr>
              <a:t>-2622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481040" y="6179465"/>
            <a:ext cx="113439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defRPr sz="1800" b="0"/>
            </a:pPr>
            <a:r>
              <a:rPr lang="en-US" sz="1600" dirty="0" err="1"/>
              <a:t>Matconvnet</a:t>
            </a:r>
            <a:r>
              <a:rPr lang="en-US" sz="1600" dirty="0"/>
              <a:t> – convolutional neural networks for </a:t>
            </a:r>
            <a:r>
              <a:rPr lang="en-US" sz="1600" dirty="0" err="1"/>
              <a:t>matlab</a:t>
            </a:r>
            <a:r>
              <a:rPr lang="en-US" sz="1600" dirty="0"/>
              <a:t>. </a:t>
            </a:r>
          </a:p>
          <a:p>
            <a:pPr lvl="2">
              <a:defRPr sz="1800" b="0"/>
            </a:pPr>
            <a:r>
              <a:rPr lang="en-US" sz="1600" dirty="0" smtClean="0"/>
              <a:t> A </a:t>
            </a:r>
            <a:r>
              <a:rPr lang="en-US" sz="1600" dirty="0" err="1" smtClean="0"/>
              <a:t>Vedaldi</a:t>
            </a:r>
            <a:r>
              <a:rPr lang="en-US" sz="1600" dirty="0" smtClean="0"/>
              <a:t> and K. </a:t>
            </a:r>
            <a:r>
              <a:rPr lang="en-US" sz="1600" dirty="0" err="1" smtClean="0"/>
              <a:t>Lenc</a:t>
            </a:r>
            <a:r>
              <a:rPr lang="en-US" sz="1600" dirty="0" smtClean="0"/>
              <a:t>. </a:t>
            </a:r>
            <a:r>
              <a:rPr lang="en-US" sz="1600" dirty="0" err="1" smtClean="0"/>
              <a:t>Arxiv</a:t>
            </a:r>
            <a:r>
              <a:rPr lang="en-US" sz="1600" dirty="0"/>
              <a:t> </a:t>
            </a:r>
            <a:r>
              <a:rPr lang="en-US" sz="1600" dirty="0" smtClean="0"/>
              <a:t>- 2014.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831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1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63313" y="1150123"/>
            <a:ext cx="6937954" cy="717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Training: Learning Task Specific Embedding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Learning embedding by minimizing triplet loss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lvl="1"/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Learning a projection from 4096 to 1024 dimensions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On line triplet formation at the beginning of each iteration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Fine tuned on target datasets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Only the projection layers learnt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04" y="2362200"/>
            <a:ext cx="7130236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70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63313" y="1391423"/>
            <a:ext cx="6937954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Network configuration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Does increasing the depth improves performance?</a:t>
            </a:r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Face alignment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Can the network be invariant to changes in the faces?</a:t>
            </a:r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Task specific learning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What are the effects of task specific embedding learning on performance?</a:t>
            </a:r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47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588" y="-21064"/>
            <a:ext cx="8163666" cy="1470025"/>
          </a:xfrm>
        </p:spPr>
        <p:txBody>
          <a:bodyPr/>
          <a:lstStyle/>
          <a:p>
            <a:r>
              <a:rPr lang="en-US" dirty="0" smtClean="0"/>
              <a:t>Labeled Faces In the Wild Dataset</a:t>
            </a:r>
            <a:br>
              <a:rPr lang="en-US" dirty="0" smtClean="0"/>
            </a:br>
            <a:r>
              <a:rPr lang="en-US" dirty="0" smtClean="0"/>
              <a:t>(LFW)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438" y="493549"/>
            <a:ext cx="9432982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Face Verification: Given a pair of images specify</a:t>
            </a:r>
          </a:p>
          <a:p>
            <a:pPr lvl="2"/>
            <a:r>
              <a:rPr lang="en-US" sz="2400" dirty="0"/>
              <a:t>	</a:t>
            </a:r>
            <a:r>
              <a:rPr lang="en-US" sz="2400" dirty="0" smtClean="0"/>
              <a:t>		   whether they belong to the same person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13K images, 5.7K people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Standard benchmark in the community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Several test protocols depending upon availability of training data </a:t>
            </a:r>
          </a:p>
          <a:p>
            <a:pPr lvl="2"/>
            <a:r>
              <a:rPr lang="en-US" sz="2400" dirty="0" smtClean="0"/>
              <a:t>						within and outside the dataset.</a:t>
            </a:r>
            <a:endParaRPr lang="en-US" sz="2400" dirty="0"/>
          </a:p>
        </p:txBody>
      </p:sp>
      <p:pic>
        <p:nvPicPr>
          <p:cNvPr id="3" name="Picture 2" descr="Screen Shot 2015-07-25 at 08.3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71" y="1456024"/>
            <a:ext cx="6244229" cy="1930829"/>
          </a:xfrm>
          <a:prstGeom prst="rect">
            <a:avLst/>
          </a:prstGeom>
        </p:spPr>
      </p:pic>
      <p:sp>
        <p:nvSpPr>
          <p:cNvPr id="6" name="Shape 963"/>
          <p:cNvSpPr/>
          <p:nvPr/>
        </p:nvSpPr>
        <p:spPr>
          <a:xfrm>
            <a:off x="-419100" y="63626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/>
              <a:t> </a:t>
            </a:r>
            <a:r>
              <a:rPr lang="en-US" sz="1600" dirty="0" smtClean="0"/>
              <a:t>G. Huang, M. Ramesh, T. Berg and E. Learned-Miller - Tech Report 07</a:t>
            </a:r>
            <a:r>
              <a:rPr sz="1600" dirty="0" smtClean="0"/>
              <a:t>]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0372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Key Questions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4921" y="1391420"/>
            <a:ext cx="837415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Can large scale datasets be built with minimal human intervention?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Can </a:t>
            </a:r>
            <a:r>
              <a:rPr lang="en-US" sz="2800" dirty="0" smtClean="0"/>
              <a:t>we propose a convolutional neural network which can compete with that of internet giants like Google and Facebook?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008782" y="2440060"/>
            <a:ext cx="1057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Yes!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015006" y="4834295"/>
            <a:ext cx="1057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Yes!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263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64846"/>
            <a:ext cx="7772400" cy="1470025"/>
          </a:xfrm>
        </p:spPr>
        <p:txBody>
          <a:bodyPr/>
          <a:lstStyle/>
          <a:p>
            <a:r>
              <a:rPr lang="en-US" dirty="0" smtClean="0"/>
              <a:t>Effects of design choices</a:t>
            </a:r>
            <a:br>
              <a:rPr lang="en-US" dirty="0" smtClean="0"/>
            </a:br>
            <a:r>
              <a:rPr lang="en-US" dirty="0" smtClean="0"/>
              <a:t>(LFW Unrestricted Protocol)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307596"/>
              </p:ext>
            </p:extLst>
          </p:nvPr>
        </p:nvGraphicFramePr>
        <p:xfrm>
          <a:off x="542233" y="2523374"/>
          <a:ext cx="8050696" cy="32360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8218"/>
                <a:gridCol w="1746804"/>
                <a:gridCol w="1142510"/>
                <a:gridCol w="1155791"/>
                <a:gridCol w="1155791"/>
                <a:gridCol w="1155791"/>
                <a:gridCol w="1155791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Network</a:t>
                      </a:r>
                    </a:p>
                    <a:p>
                      <a:pPr algn="ctr"/>
                      <a:r>
                        <a:rPr lang="en-US" sz="1600" dirty="0" err="1" smtClean="0"/>
                        <a:t>Config</a:t>
                      </a:r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Dataset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Face</a:t>
                      </a:r>
                      <a:r>
                        <a:rPr lang="en-US" sz="1600" baseline="0" dirty="0" smtClean="0"/>
                        <a:t> Align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Training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Face</a:t>
                      </a:r>
                      <a:r>
                        <a:rPr lang="en-US" sz="1600" baseline="0" dirty="0" smtClean="0"/>
                        <a:t> Align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Testing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Embedding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100%-EER</a:t>
                      </a:r>
                      <a:endParaRPr lang="en-US" sz="1600" dirty="0"/>
                    </a:p>
                  </a:txBody>
                  <a:tcPr/>
                </a:tc>
              </a:tr>
              <a:tr h="4319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Curated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92.83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95.80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96.70</a:t>
                      </a:r>
                      <a:endParaRPr lang="en-US" sz="1600" dirty="0"/>
                    </a:p>
                  </a:txBody>
                  <a:tcPr/>
                </a:tc>
              </a:tr>
              <a:tr h="3961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97.72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97.07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96.60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7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Full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99.13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2253"/>
            <a:ext cx="9144000" cy="1470025"/>
          </a:xfrm>
        </p:spPr>
        <p:txBody>
          <a:bodyPr/>
          <a:lstStyle/>
          <a:p>
            <a:r>
              <a:rPr lang="en-US" dirty="0" smtClean="0"/>
              <a:t>Comparison with the State of the Art</a:t>
            </a:r>
            <a:br>
              <a:rPr lang="en-US" dirty="0" smtClean="0"/>
            </a:br>
            <a:r>
              <a:rPr lang="en-US" dirty="0" smtClean="0"/>
              <a:t>(LFW Unrestricted Protocol)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30646"/>
              </p:ext>
            </p:extLst>
          </p:nvPr>
        </p:nvGraphicFramePr>
        <p:xfrm>
          <a:off x="1135121" y="2396374"/>
          <a:ext cx="6971211" cy="32360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53765"/>
                <a:gridCol w="2121815"/>
                <a:gridCol w="1387789"/>
                <a:gridCol w="1403921"/>
                <a:gridCol w="1403921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Training Images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Networks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Accuracy</a:t>
                      </a:r>
                      <a:endParaRPr lang="en-US" sz="1600" dirty="0"/>
                    </a:p>
                  </a:txBody>
                  <a:tcPr/>
                </a:tc>
              </a:tr>
              <a:tr h="4319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Fisher Vector Faces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93.10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DeepFace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97.35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DeepFace</a:t>
                      </a:r>
                      <a:r>
                        <a:rPr lang="en-US" dirty="0" smtClean="0"/>
                        <a:t> Fusion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98.37</a:t>
                      </a:r>
                      <a:endParaRPr lang="en-US" sz="1600" dirty="0"/>
                    </a:p>
                  </a:txBody>
                  <a:tcPr/>
                </a:tc>
              </a:tr>
              <a:tr h="3961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DeepID-2,3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99.47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FaceNet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98.87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FaceNet</a:t>
                      </a:r>
                      <a:r>
                        <a:rPr lang="en-US" dirty="0" smtClean="0"/>
                        <a:t>+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r>
                        <a:rPr lang="en-US" baseline="0" dirty="0" smtClean="0"/>
                        <a:t>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99.63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7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VGG Face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2.6 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98.95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588" y="156736"/>
            <a:ext cx="8163666" cy="1470025"/>
          </a:xfrm>
        </p:spPr>
        <p:txBody>
          <a:bodyPr/>
          <a:lstStyle/>
          <a:p>
            <a:r>
              <a:rPr lang="en-US" dirty="0" smtClean="0"/>
              <a:t>YouTube Faces Dataset</a:t>
            </a:r>
            <a:br>
              <a:rPr lang="en-US" dirty="0" smtClean="0"/>
            </a:br>
            <a:r>
              <a:rPr lang="en-US" dirty="0" smtClean="0"/>
              <a:t>(YTF)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438" y="544349"/>
            <a:ext cx="9432982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Video Face </a:t>
            </a:r>
            <a:r>
              <a:rPr lang="en-US" sz="2400" dirty="0" smtClean="0"/>
              <a:t>Verification: Given a pair of videos specify</a:t>
            </a:r>
          </a:p>
          <a:p>
            <a:pPr lvl="2"/>
            <a:r>
              <a:rPr lang="en-US" sz="2400" dirty="0"/>
              <a:t>	</a:t>
            </a:r>
            <a:r>
              <a:rPr lang="en-US" sz="2400" dirty="0" smtClean="0"/>
              <a:t>		   whether they belong to the same </a:t>
            </a:r>
            <a:r>
              <a:rPr lang="en-US" sz="2400" dirty="0" smtClean="0"/>
              <a:t>person</a:t>
            </a:r>
          </a:p>
          <a:p>
            <a:pPr lvl="2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3425 </a:t>
            </a:r>
            <a:r>
              <a:rPr lang="en-US" sz="2400" dirty="0" smtClean="0"/>
              <a:t>videos, 1595 people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Standard benchmark in the community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Wide pose, expression and illumination variation</a:t>
            </a:r>
            <a:endParaRPr lang="en-US" sz="2400" dirty="0"/>
          </a:p>
        </p:txBody>
      </p:sp>
      <p:sp>
        <p:nvSpPr>
          <p:cNvPr id="6" name="Shape 926"/>
          <p:cNvSpPr/>
          <p:nvPr/>
        </p:nvSpPr>
        <p:spPr>
          <a:xfrm>
            <a:off x="6048528" y="1168012"/>
            <a:ext cx="1754304" cy="58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BA2122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BA2122"/>
                </a:solidFill>
              </a:rPr>
              <a:t>different</a:t>
            </a:r>
          </a:p>
        </p:txBody>
      </p:sp>
      <p:pic>
        <p:nvPicPr>
          <p:cNvPr id="7" name="video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4521958" y="1913091"/>
            <a:ext cx="1981707" cy="1411568"/>
          </a:xfrm>
          <a:prstGeom prst="rect">
            <a:avLst/>
          </a:prstGeom>
        </p:spPr>
      </p:pic>
      <p:pic>
        <p:nvPicPr>
          <p:cNvPr id="8" name="video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6603294" y="1913091"/>
            <a:ext cx="2498350" cy="1411568"/>
          </a:xfrm>
          <a:prstGeom prst="rect">
            <a:avLst/>
          </a:prstGeom>
        </p:spPr>
      </p:pic>
      <p:sp>
        <p:nvSpPr>
          <p:cNvPr id="9" name="Shape 929"/>
          <p:cNvSpPr/>
          <p:nvPr/>
        </p:nvSpPr>
        <p:spPr>
          <a:xfrm>
            <a:off x="1826068" y="1168012"/>
            <a:ext cx="1112293" cy="56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366F35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366F35"/>
                </a:solidFill>
              </a:rPr>
              <a:t>same</a:t>
            </a:r>
          </a:p>
        </p:txBody>
      </p:sp>
      <p:pic>
        <p:nvPicPr>
          <p:cNvPr id="10" name="video.mp4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6383" y="1913091"/>
            <a:ext cx="2174232" cy="1411568"/>
          </a:xfrm>
          <a:prstGeom prst="rect">
            <a:avLst/>
          </a:prstGeom>
        </p:spPr>
      </p:pic>
      <p:pic>
        <p:nvPicPr>
          <p:cNvPr id="11" name="video.mp4"/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2346273" y="1913091"/>
            <a:ext cx="1890069" cy="1411568"/>
          </a:xfrm>
          <a:prstGeom prst="rect">
            <a:avLst/>
          </a:prstGeom>
        </p:spPr>
      </p:pic>
      <p:sp>
        <p:nvSpPr>
          <p:cNvPr id="12" name="Shape 932"/>
          <p:cNvSpPr/>
          <p:nvPr/>
        </p:nvSpPr>
        <p:spPr>
          <a:xfrm>
            <a:off x="1092200" y="625285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/>
              <a:t>[Wolf, Hassner, Moaz CVPR 2011]</a:t>
            </a:r>
          </a:p>
        </p:txBody>
      </p:sp>
    </p:spTree>
    <p:extLst>
      <p:ext uri="{BB962C8B-B14F-4D97-AF65-F5344CB8AC3E}">
        <p14:creationId xmlns:p14="http://schemas.microsoft.com/office/powerpoint/2010/main" val="16962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2253"/>
            <a:ext cx="9144000" cy="1470025"/>
          </a:xfrm>
        </p:spPr>
        <p:txBody>
          <a:bodyPr/>
          <a:lstStyle/>
          <a:p>
            <a:r>
              <a:rPr lang="en-US" dirty="0" smtClean="0"/>
              <a:t>Comparison with the State of the Art</a:t>
            </a:r>
            <a:br>
              <a:rPr lang="en-US" dirty="0" smtClean="0"/>
            </a:br>
            <a:r>
              <a:rPr lang="en-US" dirty="0" smtClean="0"/>
              <a:t>(YTF Unrestricted Protocol)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834817"/>
              </p:ext>
            </p:extLst>
          </p:nvPr>
        </p:nvGraphicFramePr>
        <p:xfrm>
          <a:off x="304800" y="2396374"/>
          <a:ext cx="8610599" cy="271264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72147"/>
                <a:gridCol w="2181470"/>
                <a:gridCol w="1426806"/>
                <a:gridCol w="1443392"/>
                <a:gridCol w="1443392"/>
                <a:gridCol w="1443392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Training Images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Networks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100%-EER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Accuracy</a:t>
                      </a:r>
                      <a:endParaRPr lang="en-US" sz="1600" dirty="0"/>
                    </a:p>
                  </a:txBody>
                  <a:tcPr/>
                </a:tc>
              </a:tr>
              <a:tr h="4319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Video Fisher Vector Faces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87.7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93.10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DeepFace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91.4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91.4</a:t>
                      </a:r>
                      <a:endParaRPr lang="en-US" sz="1600" dirty="0"/>
                    </a:p>
                  </a:txBody>
                  <a:tcPr/>
                </a:tc>
              </a:tr>
              <a:tr h="3961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DeepID-2,2+,3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93.2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FaceNet</a:t>
                      </a:r>
                      <a:r>
                        <a:rPr lang="en-US" dirty="0" smtClean="0"/>
                        <a:t> +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95.1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7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VGG Face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2.6 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97.4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97.3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49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588" y="-300464"/>
            <a:ext cx="8163666" cy="1470025"/>
          </a:xfrm>
        </p:spPr>
        <p:txBody>
          <a:bodyPr/>
          <a:lstStyle/>
          <a:p>
            <a:r>
              <a:rPr lang="en-US" dirty="0" smtClean="0"/>
              <a:t>Oxford Buffy Dataset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438" y="620549"/>
            <a:ext cx="9432982" cy="583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342900" lvl="0" indent="-3429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400" b="1" dirty="0" smtClean="0"/>
              <a:t>“</a:t>
            </a:r>
            <a:r>
              <a:rPr lang="en-US" sz="2400" b="1" dirty="0"/>
              <a:t>Buffy The Vampire Slayer”</a:t>
            </a:r>
          </a:p>
          <a:p>
            <a:pPr marL="914400" lvl="1" indent="-4572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600" dirty="0"/>
              <a:t>Face tracks from 7 episodes of season 5.</a:t>
            </a:r>
          </a:p>
          <a:p>
            <a:pPr marL="914400" lvl="1" indent="-4572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600" dirty="0"/>
              <a:t>Both frontal and profile detections</a:t>
            </a:r>
          </a:p>
          <a:p>
            <a:pPr marL="914400" lvl="1" indent="-4572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600" dirty="0"/>
              <a:t>Weak supervision from transcript and subtitles</a:t>
            </a:r>
          </a:p>
          <a:p>
            <a:pPr marL="914400" lvl="1" indent="-4572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600" dirty="0"/>
              <a:t>Multi Class classification for every episode</a:t>
            </a:r>
          </a:p>
        </p:txBody>
      </p:sp>
      <p:pic>
        <p:nvPicPr>
          <p:cNvPr id="12" name="cut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75888" y="1296561"/>
            <a:ext cx="4658312" cy="2613830"/>
          </a:xfrm>
          <a:prstGeom prst="rect">
            <a:avLst/>
          </a:prstGeom>
        </p:spPr>
      </p:pic>
      <p:sp>
        <p:nvSpPr>
          <p:cNvPr id="13" name="Shape 959"/>
          <p:cNvSpPr/>
          <p:nvPr/>
        </p:nvSpPr>
        <p:spPr>
          <a:xfrm>
            <a:off x="-1701800" y="685800"/>
            <a:ext cx="13004800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pPr lvl="0">
              <a:defRPr sz="1800" b="0"/>
            </a:pPr>
            <a:r>
              <a:rPr sz="2600" b="1" dirty="0"/>
              <a:t>Weakly supervised face classification</a:t>
            </a:r>
          </a:p>
        </p:txBody>
      </p:sp>
      <p:sp>
        <p:nvSpPr>
          <p:cNvPr id="14" name="Shape 963"/>
          <p:cNvSpPr/>
          <p:nvPr/>
        </p:nvSpPr>
        <p:spPr>
          <a:xfrm>
            <a:off x="419100" y="62991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/>
              <a:t>[Everingham et al. IVC 2009, Sivic et al. CVPR 2009]</a:t>
            </a:r>
          </a:p>
        </p:txBody>
      </p:sp>
    </p:spTree>
    <p:extLst>
      <p:ext uri="{BB962C8B-B14F-4D97-AF65-F5344CB8AC3E}">
        <p14:creationId xmlns:p14="http://schemas.microsoft.com/office/powerpoint/2010/main" val="249520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2253"/>
            <a:ext cx="9144000" cy="1470025"/>
          </a:xfrm>
        </p:spPr>
        <p:txBody>
          <a:bodyPr/>
          <a:lstStyle/>
          <a:p>
            <a:r>
              <a:rPr lang="en-US" dirty="0" smtClean="0"/>
              <a:t>Comparison with the State of the Art</a:t>
            </a:r>
            <a:br>
              <a:rPr lang="en-US" dirty="0" smtClean="0"/>
            </a:br>
            <a:r>
              <a:rPr lang="en-US" dirty="0" smtClean="0"/>
              <a:t>(Oxford Buffy Dataset)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59154"/>
              </p:ext>
            </p:extLst>
          </p:nvPr>
        </p:nvGraphicFramePr>
        <p:xfrm>
          <a:off x="584200" y="2648460"/>
          <a:ext cx="7975600" cy="172337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47559"/>
                <a:gridCol w="4048987"/>
                <a:gridCol w="2679054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Mean</a:t>
                      </a:r>
                      <a:r>
                        <a:rPr lang="en-US" sz="1600" baseline="0" dirty="0" smtClean="0"/>
                        <a:t> AP</a:t>
                      </a:r>
                      <a:endParaRPr lang="en-US" sz="1600" dirty="0"/>
                    </a:p>
                  </a:txBody>
                  <a:tcPr/>
                </a:tc>
              </a:tr>
              <a:tr h="4319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Sivic</a:t>
                      </a:r>
                      <a:r>
                        <a:rPr lang="en-US" dirty="0" smtClean="0"/>
                        <a:t> et.</a:t>
                      </a:r>
                      <a:r>
                        <a:rPr lang="en-US" baseline="0" dirty="0" smtClean="0"/>
                        <a:t> al (HOG + RBF SVM)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0.81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Video Fisher Vector Faces (FV + Lin SVM)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0.86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Ours (CNN + MIL SVM)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0.95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96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19347"/>
            <a:ext cx="9144000" cy="1470025"/>
          </a:xfrm>
        </p:spPr>
        <p:txBody>
          <a:bodyPr/>
          <a:lstStyle/>
          <a:p>
            <a:r>
              <a:rPr lang="en-US" dirty="0" smtClean="0"/>
              <a:t>Deep Face Dreams</a:t>
            </a:r>
            <a:endParaRPr lang="en-US" dirty="0"/>
          </a:p>
        </p:txBody>
      </p:sp>
      <p:pic>
        <p:nvPicPr>
          <p:cNvPr id="4" name="Picture 3" descr="f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260600"/>
            <a:ext cx="3622674" cy="3622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3312" y="1112023"/>
            <a:ext cx="778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Inversion by maximizing class specific neuron responses</a:t>
            </a:r>
          </a:p>
        </p:txBody>
      </p:sp>
      <p:pic>
        <p:nvPicPr>
          <p:cNvPr id="6" name="Picture 5" descr="91055331-aamirk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9675"/>
            <a:ext cx="3618394" cy="3117850"/>
          </a:xfrm>
          <a:prstGeom prst="rect">
            <a:avLst/>
          </a:prstGeom>
        </p:spPr>
      </p:pic>
      <p:sp>
        <p:nvSpPr>
          <p:cNvPr id="7" name="Shape 963"/>
          <p:cNvSpPr/>
          <p:nvPr/>
        </p:nvSpPr>
        <p:spPr>
          <a:xfrm>
            <a:off x="114300" y="62229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 smtClean="0"/>
              <a:t>Simonyan </a:t>
            </a:r>
            <a:r>
              <a:rPr sz="1600" dirty="0" smtClean="0"/>
              <a:t>et </a:t>
            </a:r>
            <a:r>
              <a:rPr sz="1600" dirty="0"/>
              <a:t>al. </a:t>
            </a:r>
            <a:r>
              <a:rPr lang="en-US" sz="1600" dirty="0" smtClean="0"/>
              <a:t>NIPS </a:t>
            </a:r>
            <a:r>
              <a:rPr sz="1600" dirty="0" smtClean="0"/>
              <a:t>2</a:t>
            </a:r>
            <a:r>
              <a:rPr lang="en-US" sz="1600" dirty="0" smtClean="0"/>
              <a:t>014</a:t>
            </a:r>
            <a:r>
              <a:rPr sz="1600" dirty="0" smtClean="0"/>
              <a:t>, </a:t>
            </a:r>
            <a:r>
              <a:rPr lang="en-US" sz="1600" dirty="0" err="1" smtClean="0"/>
              <a:t>Mahendran</a:t>
            </a:r>
            <a:r>
              <a:rPr lang="en-US" sz="1600" dirty="0" smtClean="0"/>
              <a:t> </a:t>
            </a:r>
            <a:r>
              <a:rPr sz="1600" dirty="0" smtClean="0"/>
              <a:t>et </a:t>
            </a:r>
            <a:r>
              <a:rPr sz="1600" dirty="0"/>
              <a:t>al. CVPR </a:t>
            </a:r>
            <a:r>
              <a:rPr lang="en-US" sz="1600" dirty="0" smtClean="0"/>
              <a:t>2015</a:t>
            </a:r>
            <a:r>
              <a:rPr sz="1600" dirty="0" smtClean="0"/>
              <a:t>]</a:t>
            </a:r>
            <a:endParaRPr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498600" y="5807074"/>
            <a:ext cx="22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Representative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92800" y="5987533"/>
            <a:ext cx="181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6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19347"/>
            <a:ext cx="9144000" cy="1470025"/>
          </a:xfrm>
        </p:spPr>
        <p:txBody>
          <a:bodyPr/>
          <a:lstStyle/>
          <a:p>
            <a:r>
              <a:rPr lang="en-US" dirty="0" smtClean="0"/>
              <a:t>Deep Face Dreams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312" y="1112023"/>
            <a:ext cx="778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Inversion by maximizing class specific neuron responses</a:t>
            </a:r>
          </a:p>
        </p:txBody>
      </p:sp>
      <p:sp>
        <p:nvSpPr>
          <p:cNvPr id="7" name="Shape 963"/>
          <p:cNvSpPr/>
          <p:nvPr/>
        </p:nvSpPr>
        <p:spPr>
          <a:xfrm>
            <a:off x="114300" y="62229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 smtClean="0"/>
              <a:t>Simonyan </a:t>
            </a:r>
            <a:r>
              <a:rPr sz="1600" dirty="0" smtClean="0"/>
              <a:t>et </a:t>
            </a:r>
            <a:r>
              <a:rPr sz="1600" dirty="0"/>
              <a:t>al. </a:t>
            </a:r>
            <a:r>
              <a:rPr lang="en-US" sz="1600" dirty="0" smtClean="0"/>
              <a:t>NIPS </a:t>
            </a:r>
            <a:r>
              <a:rPr sz="1600" dirty="0" smtClean="0"/>
              <a:t>2</a:t>
            </a:r>
            <a:r>
              <a:rPr lang="en-US" sz="1600" dirty="0" smtClean="0"/>
              <a:t>014</a:t>
            </a:r>
            <a:r>
              <a:rPr sz="1600" dirty="0" smtClean="0"/>
              <a:t>, </a:t>
            </a:r>
            <a:r>
              <a:rPr lang="en-US" sz="1600" dirty="0" err="1" smtClean="0"/>
              <a:t>Mahendran</a:t>
            </a:r>
            <a:r>
              <a:rPr lang="en-US" sz="1600" dirty="0" smtClean="0"/>
              <a:t> </a:t>
            </a:r>
            <a:r>
              <a:rPr sz="1600" dirty="0" smtClean="0"/>
              <a:t>et </a:t>
            </a:r>
            <a:r>
              <a:rPr sz="1600" dirty="0"/>
              <a:t>al. CVPR </a:t>
            </a:r>
            <a:r>
              <a:rPr lang="en-US" sz="1600" dirty="0" smtClean="0"/>
              <a:t>2015</a:t>
            </a:r>
            <a:r>
              <a:rPr sz="1600" dirty="0" smtClean="0"/>
              <a:t>]</a:t>
            </a:r>
            <a:endParaRPr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266325"/>
            <a:ext cx="3636000" cy="363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266325"/>
            <a:ext cx="3370712" cy="363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22400" y="5934074"/>
            <a:ext cx="22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Representative 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000" y="6012933"/>
            <a:ext cx="181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19347"/>
            <a:ext cx="9144000" cy="1470025"/>
          </a:xfrm>
        </p:spPr>
        <p:txBody>
          <a:bodyPr/>
          <a:lstStyle/>
          <a:p>
            <a:r>
              <a:rPr lang="en-US" dirty="0" smtClean="0"/>
              <a:t>Deep Face Dreams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312" y="1112023"/>
            <a:ext cx="778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Inversion by maximizing class specific neuron responses</a:t>
            </a:r>
          </a:p>
        </p:txBody>
      </p:sp>
      <p:sp>
        <p:nvSpPr>
          <p:cNvPr id="7" name="Shape 963"/>
          <p:cNvSpPr/>
          <p:nvPr/>
        </p:nvSpPr>
        <p:spPr>
          <a:xfrm>
            <a:off x="114300" y="62229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 smtClean="0"/>
              <a:t>Simonyan </a:t>
            </a:r>
            <a:r>
              <a:rPr sz="1600" dirty="0" smtClean="0"/>
              <a:t>et </a:t>
            </a:r>
            <a:r>
              <a:rPr sz="1600" dirty="0"/>
              <a:t>al. </a:t>
            </a:r>
            <a:r>
              <a:rPr lang="en-US" sz="1600" dirty="0" smtClean="0"/>
              <a:t>NIPS </a:t>
            </a:r>
            <a:r>
              <a:rPr sz="1600" dirty="0" smtClean="0"/>
              <a:t>2</a:t>
            </a:r>
            <a:r>
              <a:rPr lang="en-US" sz="1600" dirty="0" smtClean="0"/>
              <a:t>014</a:t>
            </a:r>
            <a:r>
              <a:rPr sz="1600" dirty="0" smtClean="0"/>
              <a:t>, </a:t>
            </a:r>
            <a:r>
              <a:rPr lang="en-US" sz="1600" dirty="0" err="1" smtClean="0"/>
              <a:t>Mahendran</a:t>
            </a:r>
            <a:r>
              <a:rPr lang="en-US" sz="1600" dirty="0" smtClean="0"/>
              <a:t> </a:t>
            </a:r>
            <a:r>
              <a:rPr sz="1600" dirty="0" smtClean="0"/>
              <a:t>et </a:t>
            </a:r>
            <a:r>
              <a:rPr sz="1600" dirty="0"/>
              <a:t>al. CVPR </a:t>
            </a:r>
            <a:r>
              <a:rPr lang="en-US" sz="1600" dirty="0" smtClean="0"/>
              <a:t>2015</a:t>
            </a:r>
            <a:r>
              <a:rPr sz="1600" dirty="0" smtClean="0"/>
              <a:t>]</a:t>
            </a:r>
            <a:endParaRPr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2266325"/>
            <a:ext cx="3636000" cy="363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266325"/>
            <a:ext cx="2324100" cy="349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5934074"/>
            <a:ext cx="22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Representative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13400" y="6012933"/>
            <a:ext cx="181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8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19347"/>
            <a:ext cx="9144000" cy="1470025"/>
          </a:xfrm>
        </p:spPr>
        <p:txBody>
          <a:bodyPr/>
          <a:lstStyle/>
          <a:p>
            <a:r>
              <a:rPr lang="en-US" dirty="0" smtClean="0"/>
              <a:t>Deep Face Dreams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312" y="1112023"/>
            <a:ext cx="778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Inversion by maximizing class specific neuron responses</a:t>
            </a:r>
          </a:p>
        </p:txBody>
      </p:sp>
      <p:sp>
        <p:nvSpPr>
          <p:cNvPr id="7" name="Shape 963"/>
          <p:cNvSpPr/>
          <p:nvPr/>
        </p:nvSpPr>
        <p:spPr>
          <a:xfrm>
            <a:off x="114300" y="62229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 smtClean="0"/>
              <a:t>Simonyan </a:t>
            </a:r>
            <a:r>
              <a:rPr sz="1600" dirty="0" smtClean="0"/>
              <a:t>et </a:t>
            </a:r>
            <a:r>
              <a:rPr sz="1600" dirty="0"/>
              <a:t>al. </a:t>
            </a:r>
            <a:r>
              <a:rPr lang="en-US" sz="1600" dirty="0" smtClean="0"/>
              <a:t>NIPS </a:t>
            </a:r>
            <a:r>
              <a:rPr sz="1600" dirty="0" smtClean="0"/>
              <a:t>2</a:t>
            </a:r>
            <a:r>
              <a:rPr lang="en-US" sz="1600" dirty="0" smtClean="0"/>
              <a:t>014</a:t>
            </a:r>
            <a:r>
              <a:rPr sz="1600" dirty="0" smtClean="0"/>
              <a:t>, </a:t>
            </a:r>
            <a:r>
              <a:rPr lang="en-US" sz="1600" dirty="0" err="1" smtClean="0"/>
              <a:t>Mahendran</a:t>
            </a:r>
            <a:r>
              <a:rPr lang="en-US" sz="1600" dirty="0" smtClean="0"/>
              <a:t> </a:t>
            </a:r>
            <a:r>
              <a:rPr sz="1600" dirty="0" smtClean="0"/>
              <a:t>et </a:t>
            </a:r>
            <a:r>
              <a:rPr sz="1600" dirty="0"/>
              <a:t>al. CVPR </a:t>
            </a:r>
            <a:r>
              <a:rPr lang="en-US" sz="1600" dirty="0" smtClean="0"/>
              <a:t>2015</a:t>
            </a:r>
            <a:r>
              <a:rPr sz="1600" dirty="0" smtClean="0"/>
              <a:t>]</a:t>
            </a:r>
            <a:endParaRPr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2164725"/>
            <a:ext cx="3636000" cy="363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12" y="2266325"/>
            <a:ext cx="2324100" cy="349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9400" y="5934074"/>
            <a:ext cx="22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Representative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13400" y="5962133"/>
            <a:ext cx="181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7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7651" y="1905506"/>
            <a:ext cx="86486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New face dataset of 2.6 Million Faces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b="1" dirty="0" smtClean="0"/>
              <a:t>State </a:t>
            </a:r>
            <a:r>
              <a:rPr lang="en-US" sz="2400" b="1" dirty="0" smtClean="0"/>
              <a:t>of the </a:t>
            </a:r>
            <a:r>
              <a:rPr lang="en-US" sz="2400" b="1" dirty="0" smtClean="0"/>
              <a:t>art </a:t>
            </a:r>
            <a:r>
              <a:rPr lang="en-US" sz="2400" dirty="0" smtClean="0"/>
              <a:t>results on </a:t>
            </a:r>
            <a:r>
              <a:rPr lang="en-US" sz="2400" dirty="0" smtClean="0"/>
              <a:t>YouTube </a:t>
            </a:r>
            <a:r>
              <a:rPr lang="en-US" sz="2400" dirty="0" smtClean="0"/>
              <a:t>faces </a:t>
            </a:r>
            <a:r>
              <a:rPr lang="en-US" sz="2400" dirty="0" smtClean="0"/>
              <a:t>in the wild </a:t>
            </a:r>
            <a:r>
              <a:rPr lang="en-US" sz="2400" dirty="0" smtClean="0"/>
              <a:t>dataset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Comparable to the state of the art results on the </a:t>
            </a:r>
            <a:r>
              <a:rPr lang="en-US" sz="2400" dirty="0" smtClean="0"/>
              <a:t>Labeled </a:t>
            </a:r>
            <a:r>
              <a:rPr lang="en-US" sz="2400" dirty="0" smtClean="0"/>
              <a:t>faces in the wild </a:t>
            </a:r>
            <a:r>
              <a:rPr lang="en-US" sz="2400" dirty="0" smtClean="0"/>
              <a:t>dataset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563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5239"/>
            <a:ext cx="8229600" cy="1143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8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03023" y="2798058"/>
            <a:ext cx="69379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Can </a:t>
            </a:r>
            <a:r>
              <a:rPr lang="en-US" sz="2800" dirty="0" smtClean="0"/>
              <a:t>large scale datasets be built with minimal human intervention</a:t>
            </a:r>
            <a:r>
              <a:rPr lang="en-US" sz="2800" dirty="0" smtClean="0"/>
              <a:t>?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255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00657" y="1391423"/>
            <a:ext cx="85426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Candidate list generation</a:t>
            </a:r>
            <a:r>
              <a:rPr lang="en-US" sz="2400" dirty="0" smtClean="0"/>
              <a:t>:   </a:t>
            </a:r>
            <a:r>
              <a:rPr lang="en-US" sz="2400" b="1" dirty="0" smtClean="0"/>
              <a:t>Finding names of celebrities</a:t>
            </a:r>
          </a:p>
          <a:p>
            <a:pPr marL="800100" lvl="1" indent="-342900">
              <a:buFont typeface="Arial"/>
              <a:buChar char="•"/>
            </a:pP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Tap the knowledge on the web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	</a:t>
            </a:r>
            <a:r>
              <a:rPr lang="en-US" sz="2400" dirty="0" smtClean="0"/>
              <a:t>5000 </a:t>
            </a:r>
            <a:r>
              <a:rPr lang="en-US" sz="2400" dirty="0"/>
              <a:t>identities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13216" y="4842470"/>
            <a:ext cx="28712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Robert Downey Jr. </a:t>
            </a:r>
          </a:p>
          <a:p>
            <a:endParaRPr lang="en-US" sz="2800" dirty="0"/>
          </a:p>
          <a:p>
            <a:r>
              <a:rPr lang="en-US" sz="2800" dirty="0" smtClean="0"/>
              <a:t>Allison </a:t>
            </a:r>
            <a:r>
              <a:rPr lang="en-US" sz="2800" dirty="0" err="1" smtClean="0"/>
              <a:t>Hannigan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436840" y="4842470"/>
            <a:ext cx="27327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Ashley Hamilton</a:t>
            </a:r>
          </a:p>
          <a:p>
            <a:endParaRPr lang="en-US" sz="2800" dirty="0"/>
          </a:p>
          <a:p>
            <a:r>
              <a:rPr lang="en-US" sz="2800" dirty="0" smtClean="0"/>
              <a:t>Amitabh </a:t>
            </a:r>
            <a:r>
              <a:rPr lang="en-US" sz="2800" dirty="0" err="1" smtClean="0"/>
              <a:t>Bacchan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611840" y="4817070"/>
            <a:ext cx="23026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Barack Obama</a:t>
            </a:r>
          </a:p>
          <a:p>
            <a:endParaRPr lang="en-US" sz="2800" dirty="0"/>
          </a:p>
          <a:p>
            <a:r>
              <a:rPr lang="en-US" sz="2800" dirty="0" smtClean="0"/>
              <a:t>Vladimir Putin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04228" y="3167847"/>
            <a:ext cx="5325126" cy="1256662"/>
            <a:chOff x="1402447" y="22658959"/>
            <a:chExt cx="5973198" cy="140959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447" y="22988438"/>
              <a:ext cx="3668942" cy="6750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3383" y="22658959"/>
              <a:ext cx="2262262" cy="1409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07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0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79400" y="1797823"/>
            <a:ext cx="9067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Manual verification of celebrities: Finding Popular Celebrities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400" b="1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Collect representative images for each celebrity </a:t>
            </a: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200 </a:t>
            </a:r>
            <a:r>
              <a:rPr lang="en-US" sz="2400" dirty="0" smtClean="0"/>
              <a:t>images/identity</a:t>
            </a:r>
            <a:r>
              <a:rPr lang="en-US" sz="2400" dirty="0"/>
              <a:t>		</a:t>
            </a: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Remove people with low representation on Google.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Remove overlap with public benchmarks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2622 celebrities for the final dataset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400" dirty="0" smtClean="0"/>
          </a:p>
        </p:txBody>
      </p:sp>
      <p:pic>
        <p:nvPicPr>
          <p:cNvPr id="8" name="Picture 7" descr="Screen Shot 2015-09-02 at 16.03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61" y="4835049"/>
            <a:ext cx="3020765" cy="1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0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0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pic>
        <p:nvPicPr>
          <p:cNvPr id="9" name="Picture 8" descr="Screen Shot 2015-09-03 at 12.22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t="2994" r="4937" b="6500"/>
          <a:stretch/>
        </p:blipFill>
        <p:spPr>
          <a:xfrm>
            <a:off x="719040" y="938432"/>
            <a:ext cx="5938242" cy="5797968"/>
          </a:xfrm>
          <a:prstGeom prst="rect">
            <a:avLst/>
          </a:prstGeom>
          <a:ln w="57150" cmpd="sng">
            <a:solidFill>
              <a:srgbClr val="008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728240" y="3426558"/>
            <a:ext cx="2403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Popular Celebrity </a:t>
            </a:r>
          </a:p>
          <a:p>
            <a:endParaRPr lang="en-US" dirty="0"/>
          </a:p>
          <a:p>
            <a:r>
              <a:rPr lang="en-US" dirty="0" smtClean="0"/>
              <a:t>Robert Downey Jr.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0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pic>
        <p:nvPicPr>
          <p:cNvPr id="10" name="Picture 9" descr="Screen Shot 2015-09-03 at 12.34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3005" r="4012" b="6489"/>
          <a:stretch/>
        </p:blipFill>
        <p:spPr>
          <a:xfrm>
            <a:off x="719040" y="922300"/>
            <a:ext cx="5998550" cy="5796000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829678" y="3426558"/>
            <a:ext cx="20848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so popular </a:t>
            </a:r>
          </a:p>
          <a:p>
            <a:r>
              <a:rPr lang="en-US" sz="2400" b="1" dirty="0" smtClean="0"/>
              <a:t>c</a:t>
            </a:r>
            <a:r>
              <a:rPr lang="en-US" sz="2400" b="1" dirty="0" smtClean="0"/>
              <a:t>elebrity </a:t>
            </a:r>
          </a:p>
          <a:p>
            <a:endParaRPr lang="en-US" dirty="0"/>
          </a:p>
          <a:p>
            <a:r>
              <a:rPr lang="en-US" dirty="0" smtClean="0"/>
              <a:t>Ashley Hamilton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0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0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79400" y="1797823"/>
            <a:ext cx="9067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Manual verification of celebrities: Finding Popular Celebrities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400" b="1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Collect representative images for each celebrity </a:t>
            </a: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200 </a:t>
            </a:r>
            <a:r>
              <a:rPr lang="en-US" sz="2400" dirty="0" smtClean="0"/>
              <a:t>images/identity</a:t>
            </a:r>
            <a:r>
              <a:rPr lang="en-US" sz="2400" dirty="0"/>
              <a:t>		</a:t>
            </a: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Remove people with low representation on Google.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Remove overlap with public benchmarks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2622 celebrities for the final dataset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400" dirty="0" smtClean="0"/>
          </a:p>
        </p:txBody>
      </p:sp>
      <p:pic>
        <p:nvPicPr>
          <p:cNvPr id="8" name="Picture 7" descr="Screen Shot 2015-09-02 at 16.03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61" y="4835049"/>
            <a:ext cx="3020765" cy="1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9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1208</Words>
  <Application>Microsoft Macintosh PowerPoint</Application>
  <PresentationFormat>On-screen Show (4:3)</PresentationFormat>
  <Paragraphs>525</Paragraphs>
  <Slides>30</Slides>
  <Notes>11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Deep face recognition</vt:lpstr>
      <vt:lpstr>Key Questions</vt:lpstr>
      <vt:lpstr>Achievements</vt:lpstr>
      <vt:lpstr>PowerPoint Presentation</vt:lpstr>
      <vt:lpstr>Dataset Collection</vt:lpstr>
      <vt:lpstr>Dataset Collection</vt:lpstr>
      <vt:lpstr>Dataset Collection</vt:lpstr>
      <vt:lpstr>Dataset Collection</vt:lpstr>
      <vt:lpstr>Dataset Collection</vt:lpstr>
      <vt:lpstr>Dataset Collection</vt:lpstr>
      <vt:lpstr>Dataset Collection</vt:lpstr>
      <vt:lpstr>Dataset Collection</vt:lpstr>
      <vt:lpstr>Dataset Collection</vt:lpstr>
      <vt:lpstr>PowerPoint Presentation</vt:lpstr>
      <vt:lpstr>Convolutional Neural Network</vt:lpstr>
      <vt:lpstr>Convolutional Neural Network</vt:lpstr>
      <vt:lpstr>Convolutional Neural Network</vt:lpstr>
      <vt:lpstr>Design Choices</vt:lpstr>
      <vt:lpstr>Labeled Faces In the Wild Dataset (LFW)</vt:lpstr>
      <vt:lpstr>Effects of design choices (LFW Unrestricted Protocol)</vt:lpstr>
      <vt:lpstr>Comparison with the State of the Art (LFW Unrestricted Protocol)</vt:lpstr>
      <vt:lpstr>YouTube Faces Dataset (YTF)</vt:lpstr>
      <vt:lpstr>Comparison with the State of the Art (YTF Unrestricted Protocol)</vt:lpstr>
      <vt:lpstr>Oxford Buffy Dataset</vt:lpstr>
      <vt:lpstr>Comparison with the State of the Art (Oxford Buffy Dataset)</vt:lpstr>
      <vt:lpstr>Deep Face Dreams</vt:lpstr>
      <vt:lpstr>Deep Face Dreams</vt:lpstr>
      <vt:lpstr>Deep Face Dreams</vt:lpstr>
      <vt:lpstr>Deep Face Dreams</vt:lpstr>
      <vt:lpstr>Thank You!</vt:lpstr>
    </vt:vector>
  </TitlesOfParts>
  <Company>Brasenose College, Oxford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Omkar Parkhi</dc:creator>
  <cp:lastModifiedBy>Omkar Parkhi</cp:lastModifiedBy>
  <cp:revision>87</cp:revision>
  <dcterms:created xsi:type="dcterms:W3CDTF">2015-07-24T18:52:50Z</dcterms:created>
  <dcterms:modified xsi:type="dcterms:W3CDTF">2015-09-10T12:31:53Z</dcterms:modified>
</cp:coreProperties>
</file>